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 id="273" r:id="rId17"/>
    <p:sldId id="272" r:id="rId18"/>
  </p:sldIdLst>
  <p:sldSz cx="9144000" cy="6858000" type="screen4x3"/>
  <p:notesSz cx="6858000" cy="9144000"/>
  <p:embeddedFontLst>
    <p:embeddedFont>
      <p:font typeface="Calibri" panose="020F0502020204030204" pitchFamily="34" charset="0"/>
      <p:regular r:id="rId20"/>
      <p:bold r:id="rId21"/>
      <p:italic r:id="rId22"/>
      <p:boldItalic r:id="rId23"/>
    </p:embeddedFont>
    <p:embeddedFont>
      <p:font typeface="Maven Pro" panose="020B0604020202020204" charset="0"/>
      <p:regular r:id="rId24"/>
      <p:bold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7" roundtripDataSignature="AMtx7mjiZbu+z5E+47b9Vldnu0TawwBeN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145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customschemas.google.com/relationships/presentationmetadata" Target="meta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vi-V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0ee0ad7006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g20ee0ad7006_1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4157ca3184_0_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vi-VN" sz="1100">
                <a:latin typeface="Arial"/>
                <a:ea typeface="Arial"/>
                <a:cs typeface="Arial"/>
                <a:sym typeface="Arial"/>
              </a:rPr>
              <a:t>Efficient Market Hypothesis, ChatGPT, etc.</a:t>
            </a:r>
            <a:endParaRPr/>
          </a:p>
        </p:txBody>
      </p:sp>
      <p:sp>
        <p:nvSpPr>
          <p:cNvPr id="144" name="Google Shape;144;g24157ca3184_0_8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4157ca3184_0_1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vi-VN" sz="1100">
                <a:latin typeface="Arial"/>
                <a:ea typeface="Arial"/>
                <a:cs typeface="Arial"/>
                <a:sym typeface="Arial"/>
              </a:rPr>
              <a:t>Efficient Market Hypothesis, ChatGPT, etc.</a:t>
            </a:r>
            <a:endParaRPr/>
          </a:p>
        </p:txBody>
      </p:sp>
      <p:sp>
        <p:nvSpPr>
          <p:cNvPr id="165" name="Google Shape;165;g24157ca3184_0_14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4157ca3184_0_1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vi-VN" sz="1100">
                <a:latin typeface="Arial"/>
                <a:ea typeface="Arial"/>
                <a:cs typeface="Arial"/>
                <a:sym typeface="Arial"/>
              </a:rPr>
              <a:t>Efficient Market Hypothesis, ChatGPT, etc.</a:t>
            </a:r>
            <a:endParaRPr/>
          </a:p>
        </p:txBody>
      </p:sp>
      <p:sp>
        <p:nvSpPr>
          <p:cNvPr id="176" name="Google Shape;176;g24157ca3184_0_16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21872e8ca5_0_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vi-VN" sz="1100">
                <a:latin typeface="Arial"/>
                <a:ea typeface="Arial"/>
                <a:cs typeface="Arial"/>
                <a:sym typeface="Arial"/>
              </a:rPr>
              <a:t>Efficient Market Hypothesis, ChatGPT, etc.</a:t>
            </a:r>
            <a:endParaRPr/>
          </a:p>
        </p:txBody>
      </p:sp>
      <p:sp>
        <p:nvSpPr>
          <p:cNvPr id="182" name="Google Shape;182;g221872e8ca5_0_5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4157ca3184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vi-VN" sz="1100">
                <a:latin typeface="Arial"/>
                <a:ea typeface="Arial"/>
                <a:cs typeface="Arial"/>
                <a:sym typeface="Arial"/>
              </a:rPr>
              <a:t>Efficient Market Hypothesis, ChatGPT, etc.</a:t>
            </a:r>
            <a:endParaRPr/>
          </a:p>
        </p:txBody>
      </p:sp>
      <p:sp>
        <p:nvSpPr>
          <p:cNvPr id="189" name="Google Shape;189;g24157ca3184_0_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4157ca3184_0_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vi-VN" sz="1100">
                <a:latin typeface="Arial"/>
                <a:ea typeface="Arial"/>
                <a:cs typeface="Arial"/>
                <a:sym typeface="Arial"/>
              </a:rPr>
              <a:t>Efficient Market Hypothesis, ChatGPT, etc.</a:t>
            </a:r>
            <a:endParaRPr/>
          </a:p>
        </p:txBody>
      </p:sp>
      <p:sp>
        <p:nvSpPr>
          <p:cNvPr id="196" name="Google Shape;196;g24157ca3184_0_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4157ca3184_0_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vi-VN" sz="1100">
                <a:latin typeface="Arial"/>
                <a:ea typeface="Arial"/>
                <a:cs typeface="Arial"/>
                <a:sym typeface="Arial"/>
              </a:rPr>
              <a:t>Efficient Market Hypothesis, ChatGPT, etc.</a:t>
            </a:r>
            <a:endParaRPr/>
          </a:p>
        </p:txBody>
      </p:sp>
      <p:sp>
        <p:nvSpPr>
          <p:cNvPr id="196" name="Google Shape;196;g24157ca3184_0_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49539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 name="Google Shape;205;p2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 name="Google Shape;91;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 name="Google Shape;9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vi-VN" sz="1100">
                <a:latin typeface="Arial"/>
                <a:ea typeface="Arial"/>
                <a:cs typeface="Arial"/>
                <a:sym typeface="Arial"/>
              </a:rPr>
              <a:t>Efficient Market Hypothesis, ChatGPT, etc.</a:t>
            </a:r>
            <a:endParaRPr/>
          </a:p>
        </p:txBody>
      </p:sp>
      <p:sp>
        <p:nvSpPr>
          <p:cNvPr id="104" name="Google Shape;104;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4157ca3184_0_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vi-VN" sz="1100">
                <a:latin typeface="Arial"/>
                <a:ea typeface="Arial"/>
                <a:cs typeface="Arial"/>
                <a:sym typeface="Arial"/>
              </a:rPr>
              <a:t>Efficient Market Hypothesis, ChatGPT, etc.</a:t>
            </a:r>
            <a:endParaRPr/>
          </a:p>
        </p:txBody>
      </p:sp>
      <p:sp>
        <p:nvSpPr>
          <p:cNvPr id="110" name="Google Shape;110;g24157ca3184_0_4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4157ca3184_0_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vi-VN" sz="1100">
                <a:latin typeface="Arial"/>
                <a:ea typeface="Arial"/>
                <a:cs typeface="Arial"/>
                <a:sym typeface="Arial"/>
              </a:rPr>
              <a:t>Efficient Market Hypothesis, ChatGPT, etc.</a:t>
            </a:r>
            <a:endParaRPr/>
          </a:p>
        </p:txBody>
      </p:sp>
      <p:sp>
        <p:nvSpPr>
          <p:cNvPr id="117" name="Google Shape;117;g24157ca3184_0_4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4157ca3184_0_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vi-VN" sz="1100">
                <a:latin typeface="Arial"/>
                <a:ea typeface="Arial"/>
                <a:cs typeface="Arial"/>
                <a:sym typeface="Arial"/>
              </a:rPr>
              <a:t>Efficient Market Hypothesis, ChatGPT, etc.</a:t>
            </a:r>
            <a:endParaRPr/>
          </a:p>
        </p:txBody>
      </p:sp>
      <p:sp>
        <p:nvSpPr>
          <p:cNvPr id="123" name="Google Shape;123;g24157ca3184_0_5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4157ca3184_0_1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vi-VN" sz="1100">
                <a:latin typeface="Arial"/>
                <a:ea typeface="Arial"/>
                <a:cs typeface="Arial"/>
                <a:sym typeface="Arial"/>
              </a:rPr>
              <a:t>Efficient Market Hypothesis, ChatGPT, etc.</a:t>
            </a:r>
            <a:endParaRPr/>
          </a:p>
        </p:txBody>
      </p:sp>
      <p:sp>
        <p:nvSpPr>
          <p:cNvPr id="130" name="Google Shape;130;g24157ca3184_0_12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4157ca3184_0_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vi-VN" sz="1100">
                <a:latin typeface="Arial"/>
                <a:ea typeface="Arial"/>
                <a:cs typeface="Arial"/>
                <a:sym typeface="Arial"/>
              </a:rPr>
              <a:t>Efficient Market Hypothesis, ChatGPT, etc.</a:t>
            </a:r>
            <a:endParaRPr/>
          </a:p>
        </p:txBody>
      </p:sp>
      <p:sp>
        <p:nvSpPr>
          <p:cNvPr id="138" name="Google Shape;138;g24157ca3184_0_7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2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37"/>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37"/>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3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3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38"/>
          <p:cNvSpPr txBox="1">
            <a:spLocks noGrp="1"/>
          </p:cNvSpPr>
          <p:nvPr>
            <p:ph type="title"/>
          </p:nvPr>
        </p:nvSpPr>
        <p:spPr>
          <a:xfrm rot="5400000">
            <a:off x="4623594" y="2285207"/>
            <a:ext cx="5811838"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38"/>
          <p:cNvSpPr txBox="1">
            <a:spLocks noGrp="1"/>
          </p:cNvSpPr>
          <p:nvPr>
            <p:ph type="body" idx="1"/>
          </p:nvPr>
        </p:nvSpPr>
        <p:spPr>
          <a:xfrm rot="5400000">
            <a:off x="623094" y="370681"/>
            <a:ext cx="5811838"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3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3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3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9"/>
        <p:cNvGrpSpPr/>
        <p:nvPr/>
      </p:nvGrpSpPr>
      <p:grpSpPr>
        <a:xfrm>
          <a:off x="0" y="0"/>
          <a:ext cx="0" cy="0"/>
          <a:chOff x="0" y="0"/>
          <a:chExt cx="0" cy="0"/>
        </a:xfrm>
      </p:grpSpPr>
      <p:sp>
        <p:nvSpPr>
          <p:cNvPr id="20" name="Google Shape;20;p29"/>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29"/>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29"/>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2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2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6"/>
        <p:cNvGrpSpPr/>
        <p:nvPr/>
      </p:nvGrpSpPr>
      <p:grpSpPr>
        <a:xfrm>
          <a:off x="0" y="0"/>
          <a:ext cx="0" cy="0"/>
          <a:chOff x="0" y="0"/>
          <a:chExt cx="0" cy="0"/>
        </a:xfrm>
      </p:grpSpPr>
      <p:sp>
        <p:nvSpPr>
          <p:cNvPr id="27" name="Google Shape;27;p30"/>
          <p:cNvSpPr txBox="1">
            <a:spLocks noGrp="1"/>
          </p:cNvSpPr>
          <p:nvPr>
            <p:ph type="ctrTitle"/>
          </p:nvPr>
        </p:nvSpPr>
        <p:spPr>
          <a:xfrm>
            <a:off x="685800" y="1122363"/>
            <a:ext cx="77724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30"/>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9" name="Google Shape;29;p3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3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3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3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3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32"/>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32"/>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1" name="Google Shape;41;p3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3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3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33"/>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33"/>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33"/>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33"/>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33"/>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3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3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3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34"/>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3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3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3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35"/>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5"/>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35"/>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3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3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3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36"/>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6"/>
          <p:cNvSpPr>
            <a:spLocks noGrp="1"/>
          </p:cNvSpPr>
          <p:nvPr>
            <p:ph type="pic" idx="2"/>
          </p:nvPr>
        </p:nvSpPr>
        <p:spPr>
          <a:xfrm>
            <a:off x="3887391" y="987426"/>
            <a:ext cx="4629150" cy="4873625"/>
          </a:xfrm>
          <a:prstGeom prst="rect">
            <a:avLst/>
          </a:prstGeom>
          <a:noFill/>
          <a:ln>
            <a:noFill/>
          </a:ln>
        </p:spPr>
      </p:sp>
      <p:sp>
        <p:nvSpPr>
          <p:cNvPr id="68" name="Google Shape;68;p36"/>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3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3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7"/>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vi-V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g20ee0ad7006_1_0" descr="Logo&#10;&#10;Description automatically generated with medium confidence"/>
          <p:cNvPicPr preferRelativeResize="0"/>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5"/>
        <p:cNvGrpSpPr/>
        <p:nvPr/>
      </p:nvGrpSpPr>
      <p:grpSpPr>
        <a:xfrm>
          <a:off x="0" y="0"/>
          <a:ext cx="0" cy="0"/>
          <a:chOff x="0" y="0"/>
          <a:chExt cx="0" cy="0"/>
        </a:xfrm>
      </p:grpSpPr>
      <p:sp>
        <p:nvSpPr>
          <p:cNvPr id="146" name="Google Shape;146;g24157ca3184_0_81"/>
          <p:cNvSpPr txBox="1"/>
          <p:nvPr/>
        </p:nvSpPr>
        <p:spPr>
          <a:xfrm>
            <a:off x="304800" y="139783"/>
            <a:ext cx="5208000" cy="461700"/>
          </a:xfrm>
          <a:prstGeom prst="rect">
            <a:avLst/>
          </a:prstGeom>
          <a:noFill/>
          <a:ln>
            <a:noFill/>
          </a:ln>
        </p:spPr>
        <p:txBody>
          <a:bodyPr spcFirstLastPara="1" wrap="square" lIns="91425" tIns="45700" rIns="91425" bIns="45700" anchor="t" anchorCtr="0">
            <a:spAutoFit/>
          </a:bodyPr>
          <a:lstStyle/>
          <a:p>
            <a:pPr lvl="0">
              <a:buSzPts val="2000"/>
            </a:pPr>
            <a:r>
              <a:rPr lang="vi-VN" sz="2400" dirty="0">
                <a:solidFill>
                  <a:schemeClr val="lt1"/>
                </a:solidFill>
              </a:rPr>
              <a:t>Artificial Intelligence</a:t>
            </a:r>
            <a:endParaRPr lang="vi-VN" sz="2400" dirty="0">
              <a:solidFill>
                <a:schemeClr val="lt1"/>
              </a:solidFill>
            </a:endParaRPr>
          </a:p>
        </p:txBody>
      </p:sp>
      <p:sp>
        <p:nvSpPr>
          <p:cNvPr id="147" name="Google Shape;147;g24157ca3184_0_81"/>
          <p:cNvSpPr txBox="1"/>
          <p:nvPr/>
        </p:nvSpPr>
        <p:spPr>
          <a:xfrm>
            <a:off x="304799" y="727839"/>
            <a:ext cx="8592557" cy="2123628"/>
          </a:xfrm>
          <a:prstGeom prst="rect">
            <a:avLst/>
          </a:prstGeom>
          <a:noFill/>
          <a:ln>
            <a:noFill/>
          </a:ln>
        </p:spPr>
        <p:txBody>
          <a:bodyPr spcFirstLastPara="1" wrap="square" lIns="91425" tIns="91425" rIns="91425" bIns="91425" anchor="t" anchorCtr="0">
            <a:spAutoFit/>
          </a:bodyPr>
          <a:lstStyle/>
          <a:p>
            <a:pPr algn="just"/>
            <a:r>
              <a:rPr lang="en-US" dirty="0" err="1" smtClean="0"/>
              <a:t>Mạng</a:t>
            </a:r>
            <a:r>
              <a:rPr lang="en-US" dirty="0" smtClean="0"/>
              <a:t> </a:t>
            </a:r>
            <a:r>
              <a:rPr lang="en-US" dirty="0" err="1" smtClean="0"/>
              <a:t>Nơron</a:t>
            </a:r>
            <a:endParaRPr lang="en-US" dirty="0" smtClean="0"/>
          </a:p>
          <a:p>
            <a:pPr algn="just"/>
            <a:r>
              <a:rPr lang="vi-VN" dirty="0" smtClean="0"/>
              <a:t>Năm </a:t>
            </a:r>
            <a:r>
              <a:rPr lang="vi-VN" dirty="0"/>
              <a:t>1943, nhà thần kinh sinh học Warren McCulloch và nhà toán học Walter Pitts đã cùng viết một bài báo, trong đó họ đề xuất một mô hình về cách hoạt động của </a:t>
            </a:r>
            <a:r>
              <a:rPr lang="vi-VN" b="1" dirty="0"/>
              <a:t>neuron trong não</a:t>
            </a:r>
            <a:r>
              <a:rPr lang="vi-VN" dirty="0"/>
              <a:t>. Để mô tả cách thức hoạt động của các neuron, họ đã sử dụng mô hình mạng nơ-ron đơn giản với sự analog của mạch điện.</a:t>
            </a:r>
          </a:p>
          <a:p>
            <a:pPr algn="just"/>
            <a:r>
              <a:rPr lang="vi-VN" dirty="0"/>
              <a:t>Công trình của McCulloch và Pitts đã đặt nền móng cho lĩnh vực nghiên cứu về mạng nơ-ron nhân tạo, một thành phần quan trọng của trí tuệ nhân tạo hiện đại. Mô hình của họ đã chứng minh rằng các mạch điện tử có thể được sử dụng để mô phỏng hoạt động của các neuron, và đã mở đường cho sự phát triển của các thuật toán học máy và AI sau này.</a:t>
            </a: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p:txBody>
      </p:sp>
      <p:pic>
        <p:nvPicPr>
          <p:cNvPr id="148" name="Google Shape;148;g24157ca3184_0_81"/>
          <p:cNvPicPr preferRelativeResize="0"/>
          <p:nvPr/>
        </p:nvPicPr>
        <p:blipFill rotWithShape="1">
          <a:blip r:embed="rId4">
            <a:alphaModFix/>
          </a:blip>
          <a:srcRect/>
          <a:stretch/>
        </p:blipFill>
        <p:spPr>
          <a:xfrm>
            <a:off x="574698" y="2900693"/>
            <a:ext cx="3416329" cy="2915849"/>
          </a:xfrm>
          <a:prstGeom prst="rect">
            <a:avLst/>
          </a:prstGeom>
          <a:noFill/>
          <a:ln>
            <a:noFill/>
          </a:ln>
        </p:spPr>
      </p:pic>
      <p:pic>
        <p:nvPicPr>
          <p:cNvPr id="150" name="Google Shape;150;g24157ca3184_0_81"/>
          <p:cNvPicPr preferRelativeResize="0"/>
          <p:nvPr/>
        </p:nvPicPr>
        <p:blipFill rotWithShape="1">
          <a:blip r:embed="rId5">
            <a:alphaModFix/>
          </a:blip>
          <a:srcRect/>
          <a:stretch/>
        </p:blipFill>
        <p:spPr>
          <a:xfrm>
            <a:off x="5376307" y="2733067"/>
            <a:ext cx="3521050" cy="3251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6"/>
        <p:cNvGrpSpPr/>
        <p:nvPr/>
      </p:nvGrpSpPr>
      <p:grpSpPr>
        <a:xfrm>
          <a:off x="0" y="0"/>
          <a:ext cx="0" cy="0"/>
          <a:chOff x="0" y="0"/>
          <a:chExt cx="0" cy="0"/>
        </a:xfrm>
      </p:grpSpPr>
      <p:sp>
        <p:nvSpPr>
          <p:cNvPr id="167" name="Google Shape;167;g24157ca3184_0_140"/>
          <p:cNvSpPr txBox="1"/>
          <p:nvPr/>
        </p:nvSpPr>
        <p:spPr>
          <a:xfrm>
            <a:off x="304800" y="139783"/>
            <a:ext cx="5208000" cy="461700"/>
          </a:xfrm>
          <a:prstGeom prst="rect">
            <a:avLst/>
          </a:prstGeom>
          <a:noFill/>
          <a:ln>
            <a:noFill/>
          </a:ln>
        </p:spPr>
        <p:txBody>
          <a:bodyPr spcFirstLastPara="1" wrap="square" lIns="91425" tIns="45700" rIns="91425" bIns="45700" anchor="t" anchorCtr="0">
            <a:spAutoFit/>
          </a:bodyPr>
          <a:lstStyle/>
          <a:p>
            <a:pPr lvl="0">
              <a:buSzPts val="2000"/>
            </a:pPr>
            <a:r>
              <a:rPr lang="vi-VN" sz="2400" dirty="0">
                <a:solidFill>
                  <a:schemeClr val="lt1"/>
                </a:solidFill>
              </a:rPr>
              <a:t>Artificial Intelligence</a:t>
            </a:r>
            <a:endParaRPr lang="vi-VN" sz="2400" dirty="0">
              <a:solidFill>
                <a:schemeClr val="lt1"/>
              </a:solidFill>
            </a:endParaRPr>
          </a:p>
        </p:txBody>
      </p:sp>
      <p:sp>
        <p:nvSpPr>
          <p:cNvPr id="168" name="Google Shape;168;g24157ca3184_0_140"/>
          <p:cNvSpPr txBox="1"/>
          <p:nvPr/>
        </p:nvSpPr>
        <p:spPr>
          <a:xfrm>
            <a:off x="341905" y="757325"/>
            <a:ext cx="8469586" cy="507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vi-VN" sz="2100" b="1" i="0" u="none" strike="noStrike" cap="none" dirty="0">
                <a:solidFill>
                  <a:srgbClr val="000000"/>
                </a:solidFill>
                <a:latin typeface="+mn-lt"/>
                <a:ea typeface="Calibri"/>
                <a:cs typeface="Calibri"/>
                <a:sym typeface="Calibri"/>
              </a:rPr>
              <a:t> Đánh giá hàm F</a:t>
            </a:r>
            <a:endParaRPr sz="2100" b="1" i="0" u="none" strike="noStrike" cap="none" dirty="0">
              <a:solidFill>
                <a:srgbClr val="000000"/>
              </a:solidFill>
              <a:latin typeface="+mn-lt"/>
              <a:ea typeface="Calibri"/>
              <a:cs typeface="Calibri"/>
              <a:sym typeface="Calibri"/>
            </a:endParaRPr>
          </a:p>
        </p:txBody>
      </p:sp>
      <p:pic>
        <p:nvPicPr>
          <p:cNvPr id="169" name="Google Shape;169;g24157ca3184_0_140"/>
          <p:cNvPicPr preferRelativeResize="0"/>
          <p:nvPr/>
        </p:nvPicPr>
        <p:blipFill rotWithShape="1">
          <a:blip r:embed="rId4">
            <a:alphaModFix/>
          </a:blip>
          <a:srcRect/>
          <a:stretch/>
        </p:blipFill>
        <p:spPr>
          <a:xfrm>
            <a:off x="5452632" y="1973263"/>
            <a:ext cx="3340964" cy="2661499"/>
          </a:xfrm>
          <a:prstGeom prst="rect">
            <a:avLst/>
          </a:prstGeom>
          <a:noFill/>
          <a:ln>
            <a:noFill/>
          </a:ln>
        </p:spPr>
      </p:pic>
      <p:sp>
        <p:nvSpPr>
          <p:cNvPr id="170" name="Google Shape;170;g24157ca3184_0_140"/>
          <p:cNvSpPr txBox="1"/>
          <p:nvPr/>
        </p:nvSpPr>
        <p:spPr>
          <a:xfrm>
            <a:off x="6620050" y="1543675"/>
            <a:ext cx="7066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vi-VN" sz="1400" b="1" i="0" u="none" strike="noStrike" cap="none">
                <a:solidFill>
                  <a:srgbClr val="000000"/>
                </a:solidFill>
                <a:latin typeface="Calibri"/>
                <a:ea typeface="Calibri"/>
                <a:cs typeface="Calibri"/>
                <a:sym typeface="Calibri"/>
              </a:rPr>
              <a:t>Metrics</a:t>
            </a:r>
            <a:endParaRPr sz="1400" b="1" i="0" u="none" strike="noStrike" cap="none">
              <a:solidFill>
                <a:srgbClr val="000000"/>
              </a:solidFill>
              <a:latin typeface="Calibri"/>
              <a:ea typeface="Calibri"/>
              <a:cs typeface="Calibri"/>
              <a:sym typeface="Calibri"/>
            </a:endParaRPr>
          </a:p>
        </p:txBody>
      </p:sp>
      <p:pic>
        <p:nvPicPr>
          <p:cNvPr id="171" name="Google Shape;171;g24157ca3184_0_140"/>
          <p:cNvPicPr preferRelativeResize="0"/>
          <p:nvPr/>
        </p:nvPicPr>
        <p:blipFill rotWithShape="1">
          <a:blip r:embed="rId5">
            <a:alphaModFix/>
          </a:blip>
          <a:srcRect/>
          <a:stretch/>
        </p:blipFill>
        <p:spPr>
          <a:xfrm>
            <a:off x="304800" y="1661700"/>
            <a:ext cx="4903200" cy="1685498"/>
          </a:xfrm>
          <a:prstGeom prst="rect">
            <a:avLst/>
          </a:prstGeom>
          <a:noFill/>
          <a:ln>
            <a:noFill/>
          </a:ln>
        </p:spPr>
      </p:pic>
      <p:pic>
        <p:nvPicPr>
          <p:cNvPr id="172" name="Google Shape;172;g24157ca3184_0_140"/>
          <p:cNvPicPr preferRelativeResize="0"/>
          <p:nvPr/>
        </p:nvPicPr>
        <p:blipFill rotWithShape="1">
          <a:blip r:embed="rId6">
            <a:alphaModFix/>
          </a:blip>
          <a:srcRect/>
          <a:stretch/>
        </p:blipFill>
        <p:spPr>
          <a:xfrm>
            <a:off x="341905" y="3633925"/>
            <a:ext cx="4824069" cy="1918450"/>
          </a:xfrm>
          <a:prstGeom prst="rect">
            <a:avLst/>
          </a:prstGeom>
          <a:noFill/>
          <a:ln>
            <a:noFill/>
          </a:ln>
        </p:spPr>
      </p:pic>
      <p:sp>
        <p:nvSpPr>
          <p:cNvPr id="173" name="Google Shape;173;g24157ca3184_0_140"/>
          <p:cNvSpPr txBox="1"/>
          <p:nvPr/>
        </p:nvSpPr>
        <p:spPr>
          <a:xfrm>
            <a:off x="1994950" y="5552375"/>
            <a:ext cx="7066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vi-VN" sz="1400" b="0" i="0" u="none" strike="noStrike" cap="none">
                <a:solidFill>
                  <a:srgbClr val="000000"/>
                </a:solidFill>
                <a:latin typeface="Calibri"/>
                <a:ea typeface="Calibri"/>
                <a:cs typeface="Calibri"/>
                <a:sym typeface="Calibri"/>
              </a:rPr>
              <a:t>trainset</a:t>
            </a: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7"/>
        <p:cNvGrpSpPr/>
        <p:nvPr/>
      </p:nvGrpSpPr>
      <p:grpSpPr>
        <a:xfrm>
          <a:off x="0" y="0"/>
          <a:ext cx="0" cy="0"/>
          <a:chOff x="0" y="0"/>
          <a:chExt cx="0" cy="0"/>
        </a:xfrm>
      </p:grpSpPr>
      <p:sp>
        <p:nvSpPr>
          <p:cNvPr id="178" name="Google Shape;178;g24157ca3184_0_160"/>
          <p:cNvSpPr txBox="1"/>
          <p:nvPr/>
        </p:nvSpPr>
        <p:spPr>
          <a:xfrm>
            <a:off x="304800" y="139783"/>
            <a:ext cx="5208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400" b="0" i="0" u="none" strike="noStrike" cap="none" dirty="0" err="1" smtClean="0">
                <a:solidFill>
                  <a:schemeClr val="lt1"/>
                </a:solidFill>
                <a:latin typeface="Arial"/>
                <a:ea typeface="Arial"/>
                <a:cs typeface="Arial"/>
                <a:sym typeface="Arial"/>
              </a:rPr>
              <a:t>Hồ</a:t>
            </a:r>
            <a:r>
              <a:rPr lang="en-US" sz="2400" b="0" i="0" u="none" strike="noStrike" cap="none" dirty="0" smtClean="0">
                <a:solidFill>
                  <a:schemeClr val="lt1"/>
                </a:solidFill>
                <a:latin typeface="Arial"/>
                <a:ea typeface="Arial"/>
                <a:cs typeface="Arial"/>
                <a:sym typeface="Arial"/>
              </a:rPr>
              <a:t> </a:t>
            </a:r>
            <a:r>
              <a:rPr lang="en-US" sz="2400" b="0" i="0" u="none" strike="noStrike" cap="none" dirty="0" err="1" smtClean="0">
                <a:solidFill>
                  <a:schemeClr val="lt1"/>
                </a:solidFill>
                <a:latin typeface="Arial"/>
                <a:ea typeface="Arial"/>
                <a:cs typeface="Arial"/>
                <a:sym typeface="Arial"/>
              </a:rPr>
              <a:t>quy</a:t>
            </a:r>
            <a:r>
              <a:rPr lang="en-US" sz="2400" b="0" i="0" u="none" strike="noStrike" cap="none" dirty="0" smtClean="0">
                <a:solidFill>
                  <a:schemeClr val="lt1"/>
                </a:solidFill>
                <a:latin typeface="Arial"/>
                <a:ea typeface="Arial"/>
                <a:cs typeface="Arial"/>
                <a:sym typeface="Arial"/>
              </a:rPr>
              <a:t> </a:t>
            </a:r>
            <a:r>
              <a:rPr lang="en-US" sz="2400" b="0" i="0" u="none" strike="noStrike" cap="none" dirty="0" err="1" smtClean="0">
                <a:solidFill>
                  <a:schemeClr val="lt1"/>
                </a:solidFill>
                <a:latin typeface="Arial"/>
                <a:ea typeface="Arial"/>
                <a:cs typeface="Arial"/>
                <a:sym typeface="Arial"/>
              </a:rPr>
              <a:t>tuyến</a:t>
            </a:r>
            <a:r>
              <a:rPr lang="en-US" sz="2400" b="0" i="0" u="none" strike="noStrike" cap="none" dirty="0" smtClean="0">
                <a:solidFill>
                  <a:schemeClr val="lt1"/>
                </a:solidFill>
                <a:latin typeface="Arial"/>
                <a:ea typeface="Arial"/>
                <a:cs typeface="Arial"/>
                <a:sym typeface="Arial"/>
              </a:rPr>
              <a:t> </a:t>
            </a:r>
            <a:r>
              <a:rPr lang="en-US" sz="2400" b="0" i="0" u="none" strike="noStrike" cap="none" dirty="0" err="1" smtClean="0">
                <a:solidFill>
                  <a:schemeClr val="lt1"/>
                </a:solidFill>
                <a:latin typeface="Arial"/>
                <a:ea typeface="Arial"/>
                <a:cs typeface="Arial"/>
                <a:sym typeface="Arial"/>
              </a:rPr>
              <a:t>tính</a:t>
            </a:r>
            <a:endParaRPr sz="2400" b="0" i="0" u="none" strike="noStrike" cap="none" dirty="0">
              <a:solidFill>
                <a:schemeClr val="lt1"/>
              </a:solidFill>
              <a:latin typeface="Arial"/>
              <a:ea typeface="Arial"/>
              <a:cs typeface="Arial"/>
              <a:sym typeface="Arial"/>
            </a:endParaRPr>
          </a:p>
        </p:txBody>
      </p:sp>
      <p:pic>
        <p:nvPicPr>
          <p:cNvPr id="179" name="Google Shape;179;g24157ca3184_0_160"/>
          <p:cNvPicPr preferRelativeResize="0"/>
          <p:nvPr/>
        </p:nvPicPr>
        <p:blipFill rotWithShape="1">
          <a:blip r:embed="rId4">
            <a:alphaModFix/>
          </a:blip>
          <a:srcRect/>
          <a:stretch/>
        </p:blipFill>
        <p:spPr>
          <a:xfrm>
            <a:off x="1652450" y="837574"/>
            <a:ext cx="5839101" cy="5182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3"/>
        <p:cNvGrpSpPr/>
        <p:nvPr/>
      </p:nvGrpSpPr>
      <p:grpSpPr>
        <a:xfrm>
          <a:off x="0" y="0"/>
          <a:ext cx="0" cy="0"/>
          <a:chOff x="0" y="0"/>
          <a:chExt cx="0" cy="0"/>
        </a:xfrm>
      </p:grpSpPr>
      <p:sp>
        <p:nvSpPr>
          <p:cNvPr id="184" name="Google Shape;184;g221872e8ca5_0_58"/>
          <p:cNvSpPr txBox="1"/>
          <p:nvPr/>
        </p:nvSpPr>
        <p:spPr>
          <a:xfrm>
            <a:off x="304800" y="139783"/>
            <a:ext cx="5208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vi-VN" sz="2400" b="0" i="0" u="none" strike="noStrike" cap="none">
                <a:solidFill>
                  <a:schemeClr val="lt1"/>
                </a:solidFill>
                <a:latin typeface="Arial"/>
                <a:ea typeface="Arial"/>
                <a:cs typeface="Arial"/>
                <a:sym typeface="Arial"/>
              </a:rPr>
              <a:t>Backtest </a:t>
            </a:r>
            <a:endParaRPr sz="2400" b="0" i="0" u="none" strike="noStrike" cap="none">
              <a:solidFill>
                <a:schemeClr val="lt1"/>
              </a:solidFill>
              <a:latin typeface="Arial"/>
              <a:ea typeface="Arial"/>
              <a:cs typeface="Arial"/>
              <a:sym typeface="Arial"/>
            </a:endParaRPr>
          </a:p>
        </p:txBody>
      </p:sp>
      <p:pic>
        <p:nvPicPr>
          <p:cNvPr id="185" name="Google Shape;185;g221872e8ca5_0_58"/>
          <p:cNvPicPr preferRelativeResize="0"/>
          <p:nvPr/>
        </p:nvPicPr>
        <p:blipFill rotWithShape="1">
          <a:blip r:embed="rId4">
            <a:alphaModFix/>
          </a:blip>
          <a:srcRect t="8590" b="-8589"/>
          <a:stretch/>
        </p:blipFill>
        <p:spPr>
          <a:xfrm>
            <a:off x="304800" y="1621716"/>
            <a:ext cx="7534000" cy="1420200"/>
          </a:xfrm>
          <a:prstGeom prst="rect">
            <a:avLst/>
          </a:prstGeom>
          <a:noFill/>
          <a:ln>
            <a:noFill/>
          </a:ln>
        </p:spPr>
      </p:pic>
      <p:sp>
        <p:nvSpPr>
          <p:cNvPr id="186" name="Google Shape;186;g221872e8ca5_0_58"/>
          <p:cNvSpPr txBox="1"/>
          <p:nvPr/>
        </p:nvSpPr>
        <p:spPr>
          <a:xfrm>
            <a:off x="304800" y="790011"/>
            <a:ext cx="8543636" cy="677078"/>
          </a:xfrm>
          <a:prstGeom prst="rect">
            <a:avLst/>
          </a:prstGeom>
          <a:noFill/>
          <a:ln>
            <a:noFill/>
          </a:ln>
        </p:spPr>
        <p:txBody>
          <a:bodyPr spcFirstLastPara="1" wrap="square" lIns="91425" tIns="91425" rIns="91425" bIns="91425" anchor="t" anchorCtr="0">
            <a:spAutoFit/>
          </a:bodyPr>
          <a:lstStyle/>
          <a:p>
            <a:pPr lvl="0" algn="just">
              <a:buSzPts val="1800"/>
            </a:pPr>
            <a:r>
              <a:rPr lang="vi-VN" sz="1800" b="1" i="0" u="none" strike="noStrike" cap="none" dirty="0">
                <a:solidFill>
                  <a:schemeClr val="tx1"/>
                </a:solidFill>
                <a:highlight>
                  <a:srgbClr val="FFD966"/>
                </a:highlight>
                <a:latin typeface="+mn-lt"/>
                <a:ea typeface="Calibri"/>
                <a:cs typeface="Calibri"/>
                <a:sym typeface="Calibri"/>
              </a:rPr>
              <a:t>On balance </a:t>
            </a:r>
            <a:r>
              <a:rPr lang="vi-VN" sz="1800" b="1" i="0" u="none" strike="noStrike" cap="none" dirty="0" smtClean="0">
                <a:solidFill>
                  <a:schemeClr val="tx1"/>
                </a:solidFill>
                <a:highlight>
                  <a:srgbClr val="FFD966"/>
                </a:highlight>
                <a:latin typeface="+mn-lt"/>
                <a:ea typeface="Calibri"/>
                <a:cs typeface="Calibri"/>
                <a:sym typeface="Calibri"/>
              </a:rPr>
              <a:t>volume</a:t>
            </a:r>
            <a:r>
              <a:rPr lang="en-US" sz="1800" b="1" i="0" u="none" strike="noStrike" cap="none" dirty="0" smtClean="0">
                <a:solidFill>
                  <a:schemeClr val="tx1"/>
                </a:solidFill>
                <a:highlight>
                  <a:srgbClr val="FFD966"/>
                </a:highlight>
                <a:latin typeface="+mn-lt"/>
                <a:ea typeface="Calibri"/>
                <a:cs typeface="Calibri"/>
                <a:sym typeface="Calibri"/>
              </a:rPr>
              <a:t>: </a:t>
            </a:r>
            <a:r>
              <a:rPr lang="vi-VN" dirty="0"/>
              <a:t>một công cụ phân tích kỹ thuật được sử dụng để đo lường dòng tiền vào và ra của một cổ phiếu dựa trên khối lượng giao dịch và biến động giá.</a:t>
            </a:r>
            <a:endParaRPr sz="1800" b="1" i="0" u="none" strike="noStrike" cap="none" dirty="0">
              <a:solidFill>
                <a:schemeClr val="tx1"/>
              </a:solidFill>
              <a:highlight>
                <a:srgbClr val="FFD966"/>
              </a:highlight>
              <a:latin typeface="+mn-lt"/>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0"/>
        <p:cNvGrpSpPr/>
        <p:nvPr/>
      </p:nvGrpSpPr>
      <p:grpSpPr>
        <a:xfrm>
          <a:off x="0" y="0"/>
          <a:ext cx="0" cy="0"/>
          <a:chOff x="0" y="0"/>
          <a:chExt cx="0" cy="0"/>
        </a:xfrm>
      </p:grpSpPr>
      <p:sp>
        <p:nvSpPr>
          <p:cNvPr id="191" name="Google Shape;191;g24157ca3184_0_7"/>
          <p:cNvSpPr txBox="1"/>
          <p:nvPr/>
        </p:nvSpPr>
        <p:spPr>
          <a:xfrm>
            <a:off x="304800" y="139783"/>
            <a:ext cx="5208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vi-VN" sz="2400" b="0" i="0" u="none" strike="noStrike" cap="none">
                <a:solidFill>
                  <a:schemeClr val="lt1"/>
                </a:solidFill>
                <a:latin typeface="Arial"/>
                <a:ea typeface="Arial"/>
                <a:cs typeface="Arial"/>
                <a:sym typeface="Arial"/>
              </a:rPr>
              <a:t>Backtest </a:t>
            </a:r>
            <a:endParaRPr sz="2400" b="0" i="0" u="none" strike="noStrike" cap="none">
              <a:solidFill>
                <a:schemeClr val="lt1"/>
              </a:solidFill>
              <a:latin typeface="Arial"/>
              <a:ea typeface="Arial"/>
              <a:cs typeface="Arial"/>
              <a:sym typeface="Arial"/>
            </a:endParaRPr>
          </a:p>
        </p:txBody>
      </p:sp>
      <p:sp>
        <p:nvSpPr>
          <p:cNvPr id="192" name="Google Shape;192;g24157ca3184_0_7"/>
          <p:cNvSpPr txBox="1"/>
          <p:nvPr/>
        </p:nvSpPr>
        <p:spPr>
          <a:xfrm>
            <a:off x="147782" y="775375"/>
            <a:ext cx="7066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vi-VN" sz="1800" b="1" i="0" u="none" strike="noStrike" cap="none" dirty="0">
                <a:solidFill>
                  <a:srgbClr val="000000"/>
                </a:solidFill>
                <a:highlight>
                  <a:srgbClr val="FFD966"/>
                </a:highlight>
                <a:latin typeface="Calibri"/>
                <a:ea typeface="Calibri"/>
                <a:cs typeface="Calibri"/>
                <a:sym typeface="Calibri"/>
              </a:rPr>
              <a:t>Bollinger band</a:t>
            </a:r>
            <a:endParaRPr sz="1800" b="1" i="0" u="none" strike="noStrike" cap="none" dirty="0">
              <a:solidFill>
                <a:srgbClr val="000000"/>
              </a:solidFill>
              <a:highlight>
                <a:srgbClr val="FFD966"/>
              </a:highlight>
              <a:latin typeface="Calibri"/>
              <a:ea typeface="Calibri"/>
              <a:cs typeface="Calibri"/>
              <a:sym typeface="Calibri"/>
            </a:endParaRPr>
          </a:p>
        </p:txBody>
      </p:sp>
      <p:pic>
        <p:nvPicPr>
          <p:cNvPr id="193" name="Google Shape;193;g24157ca3184_0_7"/>
          <p:cNvPicPr preferRelativeResize="0"/>
          <p:nvPr/>
        </p:nvPicPr>
        <p:blipFill rotWithShape="1">
          <a:blip r:embed="rId4">
            <a:alphaModFix/>
          </a:blip>
          <a:srcRect/>
          <a:stretch/>
        </p:blipFill>
        <p:spPr>
          <a:xfrm>
            <a:off x="1663687" y="1006225"/>
            <a:ext cx="6019826" cy="4966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7"/>
        <p:cNvGrpSpPr/>
        <p:nvPr/>
      </p:nvGrpSpPr>
      <p:grpSpPr>
        <a:xfrm>
          <a:off x="0" y="0"/>
          <a:ext cx="0" cy="0"/>
          <a:chOff x="0" y="0"/>
          <a:chExt cx="0" cy="0"/>
        </a:xfrm>
      </p:grpSpPr>
      <p:sp>
        <p:nvSpPr>
          <p:cNvPr id="198" name="Google Shape;198;g24157ca3184_0_16"/>
          <p:cNvSpPr txBox="1"/>
          <p:nvPr/>
        </p:nvSpPr>
        <p:spPr>
          <a:xfrm>
            <a:off x="304800" y="139783"/>
            <a:ext cx="5208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vi-VN" sz="2400" b="0" i="0" u="none" strike="noStrike" cap="none">
                <a:solidFill>
                  <a:schemeClr val="lt1"/>
                </a:solidFill>
                <a:latin typeface="Arial"/>
                <a:ea typeface="Arial"/>
                <a:cs typeface="Arial"/>
                <a:sym typeface="Arial"/>
              </a:rPr>
              <a:t>Backtest </a:t>
            </a:r>
            <a:endParaRPr sz="2400" b="0" i="0" u="none" strike="noStrike" cap="none">
              <a:solidFill>
                <a:schemeClr val="lt1"/>
              </a:solidFill>
              <a:latin typeface="Arial"/>
              <a:ea typeface="Arial"/>
              <a:cs typeface="Arial"/>
              <a:sym typeface="Arial"/>
            </a:endParaRPr>
          </a:p>
        </p:txBody>
      </p:sp>
      <p:sp>
        <p:nvSpPr>
          <p:cNvPr id="199" name="Google Shape;199;g24157ca3184_0_16"/>
          <p:cNvSpPr txBox="1"/>
          <p:nvPr/>
        </p:nvSpPr>
        <p:spPr>
          <a:xfrm>
            <a:off x="222987" y="810275"/>
            <a:ext cx="7066500" cy="843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chemeClr val="dk1"/>
              </a:buClr>
              <a:buSzPts val="1100"/>
              <a:buFont typeface="Arial"/>
              <a:buNone/>
            </a:pPr>
            <a:r>
              <a:rPr lang="vi-VN" sz="1800" b="1" i="0" u="none" strike="noStrike" cap="none" dirty="0">
                <a:solidFill>
                  <a:srgbClr val="000000"/>
                </a:solidFill>
                <a:highlight>
                  <a:srgbClr val="FFD966"/>
                </a:highlight>
                <a:latin typeface="Calibri"/>
                <a:ea typeface="Calibri"/>
                <a:cs typeface="Calibri"/>
                <a:sym typeface="Calibri"/>
              </a:rPr>
              <a:t>Exponential Moving Average</a:t>
            </a:r>
            <a:endParaRPr sz="3000" b="0" i="0" u="none" strike="noStrike" cap="none" dirty="0">
              <a:solidFill>
                <a:srgbClr val="111111"/>
              </a:solidFill>
              <a:highlight>
                <a:srgbClr val="FFFFFF"/>
              </a:highlight>
              <a:latin typeface="Arial"/>
              <a:ea typeface="Arial"/>
              <a:cs typeface="Arial"/>
              <a:sym typeface="Arial"/>
            </a:endParaRPr>
          </a:p>
          <a:p>
            <a:pPr marL="0" marR="0" lvl="0" indent="0" algn="l" rtl="0">
              <a:lnSpc>
                <a:spcPct val="100000"/>
              </a:lnSpc>
              <a:spcBef>
                <a:spcPts val="600"/>
              </a:spcBef>
              <a:spcAft>
                <a:spcPts val="0"/>
              </a:spcAft>
              <a:buClr>
                <a:srgbClr val="000000"/>
              </a:buClr>
              <a:buSzPts val="1800"/>
              <a:buFont typeface="Arial"/>
              <a:buNone/>
            </a:pPr>
            <a:endParaRPr sz="1800" b="1" i="0" u="none" strike="noStrike" cap="none" dirty="0">
              <a:solidFill>
                <a:srgbClr val="000000"/>
              </a:solidFill>
              <a:highlight>
                <a:srgbClr val="FFD966"/>
              </a:highlight>
              <a:latin typeface="Calibri"/>
              <a:ea typeface="Calibri"/>
              <a:cs typeface="Calibri"/>
              <a:sym typeface="Calibri"/>
            </a:endParaRPr>
          </a:p>
        </p:txBody>
      </p:sp>
      <p:pic>
        <p:nvPicPr>
          <p:cNvPr id="200" name="Google Shape;200;g24157ca3184_0_16"/>
          <p:cNvPicPr preferRelativeResize="0"/>
          <p:nvPr/>
        </p:nvPicPr>
        <p:blipFill rotWithShape="1">
          <a:blip r:embed="rId4">
            <a:alphaModFix/>
          </a:blip>
          <a:srcRect/>
          <a:stretch/>
        </p:blipFill>
        <p:spPr>
          <a:xfrm>
            <a:off x="3442462" y="797618"/>
            <a:ext cx="5353651" cy="3506550"/>
          </a:xfrm>
          <a:prstGeom prst="rect">
            <a:avLst/>
          </a:prstGeom>
          <a:noFill/>
          <a:ln>
            <a:noFill/>
          </a:ln>
        </p:spPr>
      </p:pic>
      <p:pic>
        <p:nvPicPr>
          <p:cNvPr id="201" name="Google Shape;201;g24157ca3184_0_16"/>
          <p:cNvPicPr preferRelativeResize="0"/>
          <p:nvPr/>
        </p:nvPicPr>
        <p:blipFill rotWithShape="1">
          <a:blip r:embed="rId5">
            <a:alphaModFix/>
          </a:blip>
          <a:srcRect/>
          <a:stretch/>
        </p:blipFill>
        <p:spPr>
          <a:xfrm>
            <a:off x="2033238" y="2327693"/>
            <a:ext cx="6436508" cy="3666707"/>
          </a:xfrm>
          <a:prstGeom prst="rect">
            <a:avLst/>
          </a:prstGeom>
          <a:noFill/>
          <a:ln>
            <a:noFill/>
          </a:ln>
        </p:spPr>
      </p:pic>
      <p:sp>
        <p:nvSpPr>
          <p:cNvPr id="202" name="Google Shape;202;g24157ca3184_0_16"/>
          <p:cNvSpPr txBox="1"/>
          <p:nvPr/>
        </p:nvSpPr>
        <p:spPr>
          <a:xfrm>
            <a:off x="304800" y="2104493"/>
            <a:ext cx="7066500" cy="446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vi-VN" sz="1700" b="1" i="0" u="none" strike="noStrike" cap="none">
                <a:solidFill>
                  <a:srgbClr val="000000"/>
                </a:solidFill>
                <a:latin typeface="Calibri"/>
                <a:ea typeface="Calibri"/>
                <a:cs typeface="Calibri"/>
                <a:sym typeface="Calibri"/>
              </a:rPr>
              <a:t>Smoothing = 2</a:t>
            </a:r>
            <a:endParaRPr sz="1700" b="1" i="0" u="none" strike="noStrike" cap="none">
              <a:solidFill>
                <a:srgbClr val="000000"/>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7"/>
        <p:cNvGrpSpPr/>
        <p:nvPr/>
      </p:nvGrpSpPr>
      <p:grpSpPr>
        <a:xfrm>
          <a:off x="0" y="0"/>
          <a:ext cx="0" cy="0"/>
          <a:chOff x="0" y="0"/>
          <a:chExt cx="0" cy="0"/>
        </a:xfrm>
      </p:grpSpPr>
      <p:sp>
        <p:nvSpPr>
          <p:cNvPr id="198" name="Google Shape;198;g24157ca3184_0_16"/>
          <p:cNvSpPr txBox="1"/>
          <p:nvPr/>
        </p:nvSpPr>
        <p:spPr>
          <a:xfrm>
            <a:off x="304799" y="139783"/>
            <a:ext cx="8491313"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400" b="0" i="0" u="none" strike="noStrike" cap="none" dirty="0" err="1" smtClean="0">
                <a:solidFill>
                  <a:schemeClr val="lt1"/>
                </a:solidFill>
                <a:latin typeface="Arial"/>
                <a:ea typeface="Arial"/>
                <a:cs typeface="Arial"/>
                <a:sym typeface="Arial"/>
              </a:rPr>
              <a:t>Cách</a:t>
            </a:r>
            <a:r>
              <a:rPr lang="en-US" sz="2400" b="0" i="0" u="none" strike="noStrike" cap="none" dirty="0" smtClean="0">
                <a:solidFill>
                  <a:schemeClr val="lt1"/>
                </a:solidFill>
                <a:latin typeface="Arial"/>
                <a:ea typeface="Arial"/>
                <a:cs typeface="Arial"/>
                <a:sym typeface="Arial"/>
              </a:rPr>
              <a:t> </a:t>
            </a:r>
            <a:r>
              <a:rPr lang="en-US" sz="2400" b="0" i="0" u="none" strike="noStrike" cap="none" dirty="0" err="1" smtClean="0">
                <a:solidFill>
                  <a:schemeClr val="lt1"/>
                </a:solidFill>
                <a:latin typeface="Arial"/>
                <a:ea typeface="Arial"/>
                <a:cs typeface="Arial"/>
                <a:sym typeface="Arial"/>
              </a:rPr>
              <a:t>lấy</a:t>
            </a:r>
            <a:r>
              <a:rPr lang="en-US" sz="2400" b="0" i="0" u="none" strike="noStrike" cap="none" dirty="0" smtClean="0">
                <a:solidFill>
                  <a:schemeClr val="lt1"/>
                </a:solidFill>
                <a:latin typeface="Arial"/>
                <a:ea typeface="Arial"/>
                <a:cs typeface="Arial"/>
                <a:sym typeface="Arial"/>
              </a:rPr>
              <a:t> OHLC </a:t>
            </a:r>
            <a:r>
              <a:rPr lang="en-US" sz="2400" b="0" i="0" u="none" strike="noStrike" cap="none" dirty="0" err="1" smtClean="0">
                <a:solidFill>
                  <a:schemeClr val="lt1"/>
                </a:solidFill>
                <a:latin typeface="Arial"/>
                <a:ea typeface="Arial"/>
                <a:cs typeface="Arial"/>
                <a:sym typeface="Arial"/>
              </a:rPr>
              <a:t>theo</a:t>
            </a:r>
            <a:r>
              <a:rPr lang="en-US" sz="2400" b="0" i="0" u="none" strike="noStrike" cap="none" dirty="0" smtClean="0">
                <a:solidFill>
                  <a:schemeClr val="lt1"/>
                </a:solidFill>
                <a:latin typeface="Arial"/>
                <a:ea typeface="Arial"/>
                <a:cs typeface="Arial"/>
                <a:sym typeface="Arial"/>
              </a:rPr>
              <a:t> Timeframe </a:t>
            </a:r>
            <a:r>
              <a:rPr lang="en-US" sz="2400" b="0" i="0" u="none" strike="noStrike" cap="none" dirty="0" err="1" smtClean="0">
                <a:solidFill>
                  <a:schemeClr val="lt1"/>
                </a:solidFill>
                <a:latin typeface="Arial"/>
                <a:ea typeface="Arial"/>
                <a:cs typeface="Arial"/>
                <a:sym typeface="Arial"/>
              </a:rPr>
              <a:t>tùy</a:t>
            </a:r>
            <a:r>
              <a:rPr lang="en-US" sz="2400" b="0" i="0" u="none" strike="noStrike" cap="none" dirty="0" smtClean="0">
                <a:solidFill>
                  <a:schemeClr val="lt1"/>
                </a:solidFill>
                <a:latin typeface="Arial"/>
                <a:ea typeface="Arial"/>
                <a:cs typeface="Arial"/>
                <a:sym typeface="Arial"/>
              </a:rPr>
              <a:t> </a:t>
            </a:r>
            <a:r>
              <a:rPr lang="en-US" sz="2400" b="0" i="0" u="none" strike="noStrike" cap="none" dirty="0" err="1" smtClean="0">
                <a:solidFill>
                  <a:schemeClr val="lt1"/>
                </a:solidFill>
                <a:latin typeface="Arial"/>
                <a:ea typeface="Arial"/>
                <a:cs typeface="Arial"/>
                <a:sym typeface="Arial"/>
              </a:rPr>
              <a:t>chọn</a:t>
            </a:r>
            <a:endParaRPr sz="2400" b="0" i="0" u="none" strike="noStrike" cap="none" dirty="0">
              <a:solidFill>
                <a:schemeClr val="lt1"/>
              </a:solidFill>
              <a:latin typeface="Arial"/>
              <a:ea typeface="Arial"/>
              <a:cs typeface="Arial"/>
              <a:sym typeface="Arial"/>
            </a:endParaRPr>
          </a:p>
        </p:txBody>
      </p:sp>
      <p:sp>
        <p:nvSpPr>
          <p:cNvPr id="202" name="Google Shape;202;g24157ca3184_0_16"/>
          <p:cNvSpPr txBox="1"/>
          <p:nvPr/>
        </p:nvSpPr>
        <p:spPr>
          <a:xfrm>
            <a:off x="378691" y="774459"/>
            <a:ext cx="8417422" cy="149268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US" sz="1700" b="1" i="0" u="none" strike="noStrike" cap="none" dirty="0" err="1" smtClean="0">
                <a:solidFill>
                  <a:srgbClr val="000000"/>
                </a:solidFill>
                <a:latin typeface="Calibri"/>
                <a:ea typeface="Calibri"/>
                <a:cs typeface="Calibri"/>
                <a:sym typeface="Calibri"/>
              </a:rPr>
              <a:t>Cách</a:t>
            </a:r>
            <a:r>
              <a:rPr lang="en-US" sz="1700" b="1" i="0" u="none" strike="noStrike" cap="none" dirty="0" smtClean="0">
                <a:solidFill>
                  <a:srgbClr val="000000"/>
                </a:solidFill>
                <a:latin typeface="Calibri"/>
                <a:ea typeface="Calibri"/>
                <a:cs typeface="Calibri"/>
                <a:sym typeface="Calibri"/>
              </a:rPr>
              <a:t> </a:t>
            </a:r>
            <a:r>
              <a:rPr lang="en-US" sz="1700" b="1" i="0" u="none" strike="noStrike" cap="none" dirty="0" err="1" smtClean="0">
                <a:solidFill>
                  <a:srgbClr val="000000"/>
                </a:solidFill>
                <a:latin typeface="Calibri"/>
                <a:ea typeface="Calibri"/>
                <a:cs typeface="Calibri"/>
                <a:sym typeface="Calibri"/>
              </a:rPr>
              <a:t>lấy</a:t>
            </a:r>
            <a:r>
              <a:rPr lang="en-US" sz="1700" b="1" i="0" u="none" strike="noStrike" cap="none" dirty="0" smtClean="0">
                <a:solidFill>
                  <a:srgbClr val="000000"/>
                </a:solidFill>
                <a:latin typeface="Calibri"/>
                <a:ea typeface="Calibri"/>
                <a:cs typeface="Calibri"/>
                <a:sym typeface="Calibri"/>
              </a:rPr>
              <a:t> OHLC </a:t>
            </a:r>
            <a:r>
              <a:rPr lang="en-US" sz="1700" b="1" i="0" u="none" strike="noStrike" cap="none" dirty="0" err="1" smtClean="0">
                <a:solidFill>
                  <a:srgbClr val="000000"/>
                </a:solidFill>
                <a:latin typeface="Calibri"/>
                <a:ea typeface="Calibri"/>
                <a:cs typeface="Calibri"/>
                <a:sym typeface="Calibri"/>
              </a:rPr>
              <a:t>theo</a:t>
            </a:r>
            <a:r>
              <a:rPr lang="en-US" sz="1700" b="1" i="0" u="none" strike="noStrike" cap="none" dirty="0" smtClean="0">
                <a:solidFill>
                  <a:srgbClr val="000000"/>
                </a:solidFill>
                <a:latin typeface="Calibri"/>
                <a:ea typeface="Calibri"/>
                <a:cs typeface="Calibri"/>
                <a:sym typeface="Calibri"/>
              </a:rPr>
              <a:t> Timeframe </a:t>
            </a:r>
            <a:r>
              <a:rPr lang="en-US" sz="1700" b="1" i="0" u="none" strike="noStrike" cap="none" dirty="0" err="1" smtClean="0">
                <a:solidFill>
                  <a:srgbClr val="000000"/>
                </a:solidFill>
                <a:latin typeface="Calibri"/>
                <a:ea typeface="Calibri"/>
                <a:cs typeface="Calibri"/>
                <a:sym typeface="Calibri"/>
              </a:rPr>
              <a:t>tùy</a:t>
            </a:r>
            <a:r>
              <a:rPr lang="en-US" sz="1700" b="1" i="0" u="none" strike="noStrike" cap="none" dirty="0" smtClean="0">
                <a:solidFill>
                  <a:srgbClr val="000000"/>
                </a:solidFill>
                <a:latin typeface="Calibri"/>
                <a:ea typeface="Calibri"/>
                <a:cs typeface="Calibri"/>
                <a:sym typeface="Calibri"/>
              </a:rPr>
              <a:t> </a:t>
            </a:r>
            <a:r>
              <a:rPr lang="en-US" sz="1700" b="1" i="0" u="none" strike="noStrike" cap="none" dirty="0" err="1" smtClean="0">
                <a:solidFill>
                  <a:srgbClr val="000000"/>
                </a:solidFill>
                <a:latin typeface="Calibri"/>
                <a:ea typeface="Calibri"/>
                <a:cs typeface="Calibri"/>
                <a:sym typeface="Calibri"/>
              </a:rPr>
              <a:t>chọn</a:t>
            </a:r>
            <a:endParaRPr lang="en-US" sz="1700" b="1" i="0" u="none" strike="noStrike" cap="none" dirty="0" smtClean="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r>
              <a:rPr lang="en-US" sz="1700" b="1" dirty="0" smtClean="0">
                <a:latin typeface="Calibri"/>
                <a:ea typeface="Calibri"/>
                <a:cs typeface="Calibri"/>
                <a:sym typeface="Calibri"/>
              </a:rPr>
              <a:t>M1</a:t>
            </a:r>
          </a:p>
          <a:p>
            <a:pPr marL="0" marR="0" lvl="0" indent="0" algn="l" rtl="0">
              <a:lnSpc>
                <a:spcPct val="100000"/>
              </a:lnSpc>
              <a:spcBef>
                <a:spcPts val="0"/>
              </a:spcBef>
              <a:spcAft>
                <a:spcPts val="0"/>
              </a:spcAft>
              <a:buClr>
                <a:srgbClr val="000000"/>
              </a:buClr>
              <a:buSzPts val="1700"/>
              <a:buFont typeface="Arial"/>
              <a:buNone/>
            </a:pPr>
            <a:r>
              <a:rPr lang="en-US" sz="1700" b="1" i="0" u="none" strike="noStrike" cap="none" dirty="0" smtClean="0">
                <a:solidFill>
                  <a:srgbClr val="000000"/>
                </a:solidFill>
                <a:latin typeface="Calibri"/>
                <a:ea typeface="Calibri"/>
                <a:cs typeface="Calibri"/>
                <a:sym typeface="Calibri"/>
              </a:rPr>
              <a:t>M5</a:t>
            </a:r>
          </a:p>
          <a:p>
            <a:pPr marL="0" marR="0" lvl="0" indent="0" algn="l" rtl="0">
              <a:lnSpc>
                <a:spcPct val="100000"/>
              </a:lnSpc>
              <a:spcBef>
                <a:spcPts val="0"/>
              </a:spcBef>
              <a:spcAft>
                <a:spcPts val="0"/>
              </a:spcAft>
              <a:buClr>
                <a:srgbClr val="000000"/>
              </a:buClr>
              <a:buSzPts val="1700"/>
              <a:buFont typeface="Arial"/>
              <a:buNone/>
            </a:pPr>
            <a:r>
              <a:rPr lang="en-US" sz="1700" b="1" dirty="0" smtClean="0">
                <a:latin typeface="Calibri"/>
                <a:ea typeface="Calibri"/>
                <a:cs typeface="Calibri"/>
                <a:sym typeface="Calibri"/>
              </a:rPr>
              <a:t>M10</a:t>
            </a:r>
          </a:p>
          <a:p>
            <a:pPr marL="0" marR="0" lvl="0" indent="0" algn="l" rtl="0">
              <a:lnSpc>
                <a:spcPct val="100000"/>
              </a:lnSpc>
              <a:spcBef>
                <a:spcPts val="0"/>
              </a:spcBef>
              <a:spcAft>
                <a:spcPts val="0"/>
              </a:spcAft>
              <a:buClr>
                <a:srgbClr val="000000"/>
              </a:buClr>
              <a:buSzPts val="1700"/>
              <a:buFont typeface="Arial"/>
              <a:buNone/>
            </a:pPr>
            <a:r>
              <a:rPr lang="en-US" sz="1700" b="1" i="0" u="none" strike="noStrike" cap="none" dirty="0" smtClean="0">
                <a:solidFill>
                  <a:srgbClr val="000000"/>
                </a:solidFill>
                <a:latin typeface="Calibri"/>
                <a:ea typeface="Calibri"/>
                <a:cs typeface="Calibri"/>
                <a:sym typeface="Calibri"/>
              </a:rPr>
              <a:t>=&gt; M45</a:t>
            </a:r>
            <a:endParaRPr sz="1700" b="1" i="0" u="none" strike="noStrike" cap="none"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347535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6"/>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2"/>
        <p:cNvGrpSpPr/>
        <p:nvPr/>
      </p:nvGrpSpPr>
      <p:grpSpPr>
        <a:xfrm>
          <a:off x="0" y="0"/>
          <a:ext cx="0" cy="0"/>
          <a:chOff x="0" y="0"/>
          <a:chExt cx="0" cy="0"/>
        </a:xfrm>
      </p:grpSpPr>
      <p:sp>
        <p:nvSpPr>
          <p:cNvPr id="93" name="Google Shape;93;p2"/>
          <p:cNvSpPr txBox="1"/>
          <p:nvPr/>
        </p:nvSpPr>
        <p:spPr>
          <a:xfrm>
            <a:off x="1710635" y="1809406"/>
            <a:ext cx="653166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vi-VN" sz="2800" b="1" i="0" u="none" strike="noStrike" cap="none">
                <a:solidFill>
                  <a:srgbClr val="FF0000"/>
                </a:solidFill>
                <a:latin typeface="Arial"/>
                <a:ea typeface="Arial"/>
                <a:cs typeface="Arial"/>
                <a:sym typeface="Arial"/>
              </a:rPr>
              <a:t>Machine Learning For Investment</a:t>
            </a:r>
            <a:endParaRPr sz="2800" b="1" i="0" u="none" strike="noStrike" cap="none">
              <a:solidFill>
                <a:srgbClr val="FF0000"/>
              </a:solidFill>
              <a:latin typeface="Arial"/>
              <a:ea typeface="Arial"/>
              <a:cs typeface="Arial"/>
              <a:sym typeface="Arial"/>
            </a:endParaRPr>
          </a:p>
        </p:txBody>
      </p:sp>
      <p:sp>
        <p:nvSpPr>
          <p:cNvPr id="94" name="Google Shape;94;p2"/>
          <p:cNvSpPr txBox="1"/>
          <p:nvPr/>
        </p:nvSpPr>
        <p:spPr>
          <a:xfrm>
            <a:off x="2781301" y="3025123"/>
            <a:ext cx="6191400" cy="95406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800"/>
              <a:buFont typeface="Arial"/>
              <a:buNone/>
            </a:pPr>
            <a:r>
              <a:rPr lang="vi-VN" sz="2800" b="1" i="1" u="none" strike="noStrike" cap="none" dirty="0">
                <a:solidFill>
                  <a:srgbClr val="FF0000"/>
                </a:solidFill>
                <a:latin typeface="Arial"/>
                <a:ea typeface="Arial"/>
                <a:cs typeface="Arial"/>
                <a:sym typeface="Arial"/>
              </a:rPr>
              <a:t>Chủ đề: </a:t>
            </a:r>
            <a:r>
              <a:rPr lang="en-US" sz="2800" b="1" i="1" u="none" strike="noStrike" cap="none" dirty="0" err="1" smtClean="0">
                <a:solidFill>
                  <a:srgbClr val="FF0000"/>
                </a:solidFill>
                <a:latin typeface="Arial"/>
                <a:ea typeface="Arial"/>
                <a:cs typeface="Arial"/>
                <a:sym typeface="Arial"/>
              </a:rPr>
              <a:t>Học</a:t>
            </a:r>
            <a:r>
              <a:rPr lang="en-US" sz="2800" b="1" i="1" u="none" strike="noStrike" cap="none" dirty="0" smtClean="0">
                <a:solidFill>
                  <a:srgbClr val="FF0000"/>
                </a:solidFill>
                <a:latin typeface="Arial"/>
                <a:ea typeface="Arial"/>
                <a:cs typeface="Arial"/>
                <a:sym typeface="Arial"/>
              </a:rPr>
              <a:t> </a:t>
            </a:r>
            <a:r>
              <a:rPr lang="en-US" sz="2800" b="1" i="1" u="none" strike="noStrike" cap="none" dirty="0" err="1" smtClean="0">
                <a:solidFill>
                  <a:srgbClr val="FF0000"/>
                </a:solidFill>
                <a:latin typeface="Arial"/>
                <a:ea typeface="Arial"/>
                <a:cs typeface="Arial"/>
                <a:sym typeface="Arial"/>
              </a:rPr>
              <a:t>có</a:t>
            </a:r>
            <a:r>
              <a:rPr lang="en-US" sz="2800" b="1" i="1" u="none" strike="noStrike" cap="none" dirty="0" smtClean="0">
                <a:solidFill>
                  <a:srgbClr val="FF0000"/>
                </a:solidFill>
                <a:latin typeface="Arial"/>
                <a:ea typeface="Arial"/>
                <a:cs typeface="Arial"/>
                <a:sym typeface="Arial"/>
              </a:rPr>
              <a:t> </a:t>
            </a:r>
            <a:r>
              <a:rPr lang="en-US" sz="2800" b="1" i="1" u="none" strike="noStrike" cap="none" dirty="0" err="1" smtClean="0">
                <a:solidFill>
                  <a:srgbClr val="FF0000"/>
                </a:solidFill>
                <a:latin typeface="Arial"/>
                <a:ea typeface="Arial"/>
                <a:cs typeface="Arial"/>
                <a:sym typeface="Arial"/>
              </a:rPr>
              <a:t>giám</a:t>
            </a:r>
            <a:r>
              <a:rPr lang="en-US" sz="2800" b="1" i="1" u="none" strike="noStrike" cap="none" dirty="0" smtClean="0">
                <a:solidFill>
                  <a:srgbClr val="FF0000"/>
                </a:solidFill>
                <a:latin typeface="Arial"/>
                <a:ea typeface="Arial"/>
                <a:cs typeface="Arial"/>
                <a:sym typeface="Arial"/>
              </a:rPr>
              <a:t> </a:t>
            </a:r>
            <a:r>
              <a:rPr lang="en-US" sz="2800" b="1" i="1" u="none" strike="noStrike" cap="none" dirty="0" err="1" smtClean="0">
                <a:solidFill>
                  <a:srgbClr val="FF0000"/>
                </a:solidFill>
                <a:latin typeface="Arial"/>
                <a:ea typeface="Arial"/>
                <a:cs typeface="Arial"/>
                <a:sym typeface="Arial"/>
              </a:rPr>
              <a:t>sát</a:t>
            </a:r>
            <a:r>
              <a:rPr lang="en-US" sz="2800" b="1" i="1" u="none" strike="noStrike" cap="none" dirty="0" smtClean="0">
                <a:solidFill>
                  <a:srgbClr val="FF0000"/>
                </a:solidFill>
                <a:latin typeface="Arial"/>
                <a:ea typeface="Arial"/>
                <a:cs typeface="Arial"/>
                <a:sym typeface="Arial"/>
              </a:rPr>
              <a:t> </a:t>
            </a:r>
            <a:r>
              <a:rPr lang="en-US" sz="2800" b="1" i="1" u="none" strike="noStrike" cap="none" dirty="0" err="1" smtClean="0">
                <a:solidFill>
                  <a:srgbClr val="FF0000"/>
                </a:solidFill>
                <a:latin typeface="Arial"/>
                <a:ea typeface="Arial"/>
                <a:cs typeface="Arial"/>
                <a:sym typeface="Arial"/>
              </a:rPr>
              <a:t>và</a:t>
            </a:r>
            <a:r>
              <a:rPr lang="en-US" sz="2800" b="1" i="1" u="none" strike="noStrike" cap="none" dirty="0" smtClean="0">
                <a:solidFill>
                  <a:srgbClr val="FF0000"/>
                </a:solidFill>
                <a:latin typeface="Arial"/>
                <a:ea typeface="Arial"/>
                <a:cs typeface="Arial"/>
                <a:sym typeface="Arial"/>
              </a:rPr>
              <a:t> </a:t>
            </a:r>
            <a:r>
              <a:rPr lang="en-US" sz="2800" b="1" i="1" u="none" strike="noStrike" cap="none" dirty="0" err="1" smtClean="0">
                <a:solidFill>
                  <a:srgbClr val="FF0000"/>
                </a:solidFill>
                <a:latin typeface="Arial"/>
                <a:ea typeface="Arial"/>
                <a:cs typeface="Arial"/>
                <a:sym typeface="Arial"/>
              </a:rPr>
              <a:t>hồi</a:t>
            </a:r>
            <a:r>
              <a:rPr lang="en-US" sz="2800" b="1" i="1" u="none" strike="noStrike" cap="none" dirty="0" smtClean="0">
                <a:solidFill>
                  <a:srgbClr val="FF0000"/>
                </a:solidFill>
                <a:latin typeface="Arial"/>
                <a:ea typeface="Arial"/>
                <a:cs typeface="Arial"/>
                <a:sym typeface="Arial"/>
              </a:rPr>
              <a:t> </a:t>
            </a:r>
            <a:r>
              <a:rPr lang="en-US" sz="2800" b="1" i="1" u="none" strike="noStrike" cap="none" dirty="0" err="1" smtClean="0">
                <a:solidFill>
                  <a:srgbClr val="FF0000"/>
                </a:solidFill>
                <a:latin typeface="Arial"/>
                <a:ea typeface="Arial"/>
                <a:cs typeface="Arial"/>
                <a:sym typeface="Arial"/>
              </a:rPr>
              <a:t>quy</a:t>
            </a:r>
            <a:r>
              <a:rPr lang="en-US" sz="2800" b="1" i="1" u="none" strike="noStrike" cap="none" dirty="0" smtClean="0">
                <a:solidFill>
                  <a:srgbClr val="FF0000"/>
                </a:solidFill>
                <a:latin typeface="Arial"/>
                <a:ea typeface="Arial"/>
                <a:cs typeface="Arial"/>
                <a:sym typeface="Arial"/>
              </a:rPr>
              <a:t> </a:t>
            </a:r>
            <a:r>
              <a:rPr lang="en-US" sz="2800" b="1" i="1" u="none" strike="noStrike" cap="none" dirty="0" err="1" smtClean="0">
                <a:solidFill>
                  <a:srgbClr val="FF0000"/>
                </a:solidFill>
                <a:latin typeface="Arial"/>
                <a:ea typeface="Arial"/>
                <a:cs typeface="Arial"/>
                <a:sym typeface="Arial"/>
              </a:rPr>
              <a:t>tuyến</a:t>
            </a:r>
            <a:r>
              <a:rPr lang="en-US" sz="2800" b="1" i="1" u="none" strike="noStrike" cap="none" dirty="0" smtClean="0">
                <a:solidFill>
                  <a:srgbClr val="FF0000"/>
                </a:solidFill>
                <a:latin typeface="Arial"/>
                <a:ea typeface="Arial"/>
                <a:cs typeface="Arial"/>
                <a:sym typeface="Arial"/>
              </a:rPr>
              <a:t> </a:t>
            </a:r>
            <a:r>
              <a:rPr lang="en-US" sz="2800" b="1" i="1" u="none" strike="noStrike" cap="none" dirty="0" err="1" smtClean="0">
                <a:solidFill>
                  <a:srgbClr val="FF0000"/>
                </a:solidFill>
                <a:latin typeface="Arial"/>
                <a:ea typeface="Arial"/>
                <a:cs typeface="Arial"/>
                <a:sym typeface="Arial"/>
              </a:rPr>
              <a:t>tính</a:t>
            </a:r>
            <a:endParaRPr sz="2800" b="1" i="1" u="none" strike="noStrike" cap="none" dirty="0">
              <a:solidFill>
                <a:srgbClr val="FF0000"/>
              </a:solidFill>
              <a:latin typeface="Arial"/>
              <a:ea typeface="Arial"/>
              <a:cs typeface="Arial"/>
              <a:sym typeface="Arial"/>
            </a:endParaRPr>
          </a:p>
        </p:txBody>
      </p:sp>
      <p:sp>
        <p:nvSpPr>
          <p:cNvPr id="95" name="Google Shape;95;p2"/>
          <p:cNvSpPr txBox="1"/>
          <p:nvPr/>
        </p:nvSpPr>
        <p:spPr>
          <a:xfrm>
            <a:off x="5482525" y="4841000"/>
            <a:ext cx="349020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vi-VN" sz="2800" b="0" i="1" u="none" strike="noStrike" cap="none" dirty="0">
                <a:solidFill>
                  <a:schemeClr val="dk1"/>
                </a:solidFill>
                <a:latin typeface="Arial"/>
                <a:ea typeface="Arial"/>
                <a:cs typeface="Arial"/>
                <a:sym typeface="Arial"/>
              </a:rPr>
              <a:t>GV.</a:t>
            </a:r>
            <a:r>
              <a:rPr lang="vi-VN" sz="2800" i="1" dirty="0">
                <a:solidFill>
                  <a:schemeClr val="dk1"/>
                </a:solidFill>
              </a:rPr>
              <a:t>Đặng Trí </a:t>
            </a:r>
            <a:r>
              <a:rPr lang="vi-VN" sz="2800" i="1" dirty="0" smtClean="0">
                <a:solidFill>
                  <a:schemeClr val="dk1"/>
                </a:solidFill>
              </a:rPr>
              <a:t>Thanh</a:t>
            </a:r>
            <a:endParaRPr lang="en-US" sz="2800" i="1" dirty="0" smtClean="0">
              <a:solidFill>
                <a:schemeClr val="dk1"/>
              </a:solidFill>
            </a:endParaRPr>
          </a:p>
          <a:p>
            <a:pPr marL="0" marR="0" lvl="0" indent="0" algn="l" rtl="0">
              <a:lnSpc>
                <a:spcPct val="100000"/>
              </a:lnSpc>
              <a:spcBef>
                <a:spcPts val="0"/>
              </a:spcBef>
              <a:spcAft>
                <a:spcPts val="0"/>
              </a:spcAft>
              <a:buClr>
                <a:srgbClr val="000000"/>
              </a:buClr>
              <a:buSzPts val="2800"/>
              <a:buFont typeface="Arial"/>
              <a:buNone/>
            </a:pPr>
            <a:r>
              <a:rPr lang="en-US" sz="2800" b="0" i="1" u="none" strike="noStrike" cap="none" dirty="0">
                <a:solidFill>
                  <a:schemeClr val="dk1"/>
                </a:solidFill>
                <a:latin typeface="Arial"/>
                <a:ea typeface="Arial"/>
                <a:cs typeface="Arial"/>
                <a:sym typeface="Arial"/>
              </a:rPr>
              <a:t> </a:t>
            </a:r>
            <a:r>
              <a:rPr lang="en-US" sz="2800" b="0" i="1" u="none" strike="noStrike" cap="none" dirty="0" smtClean="0">
                <a:solidFill>
                  <a:schemeClr val="dk1"/>
                </a:solidFill>
                <a:latin typeface="Arial"/>
                <a:ea typeface="Arial"/>
                <a:cs typeface="Arial"/>
                <a:sym typeface="Arial"/>
              </a:rPr>
              <a:t>     </a:t>
            </a:r>
            <a:r>
              <a:rPr lang="en-US" sz="2800" b="0" i="1" u="none" strike="noStrike" cap="none" dirty="0" err="1" smtClean="0">
                <a:solidFill>
                  <a:schemeClr val="dk1"/>
                </a:solidFill>
                <a:latin typeface="Arial"/>
                <a:ea typeface="Arial"/>
                <a:cs typeface="Arial"/>
                <a:sym typeface="Arial"/>
              </a:rPr>
              <a:t>Huỳnh</a:t>
            </a:r>
            <a:r>
              <a:rPr lang="en-US" sz="2800" b="0" i="1" u="none" strike="noStrike" cap="none" dirty="0" smtClean="0">
                <a:solidFill>
                  <a:schemeClr val="dk1"/>
                </a:solidFill>
                <a:latin typeface="Arial"/>
                <a:ea typeface="Arial"/>
                <a:cs typeface="Arial"/>
                <a:sym typeface="Arial"/>
              </a:rPr>
              <a:t> Văn Nam</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p:nvPr/>
        </p:nvSpPr>
        <p:spPr>
          <a:xfrm>
            <a:off x="304800" y="154525"/>
            <a:ext cx="68658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vi-VN" sz="2400" b="0" i="0" u="none" strike="noStrike" cap="none">
                <a:solidFill>
                  <a:schemeClr val="lt1"/>
                </a:solidFill>
                <a:latin typeface="Arial"/>
                <a:ea typeface="Arial"/>
                <a:cs typeface="Arial"/>
                <a:sym typeface="Arial"/>
              </a:rPr>
              <a:t>Nội dung chính</a:t>
            </a:r>
            <a:endParaRPr sz="2400" b="0" i="0" u="none" strike="noStrike" cap="none">
              <a:solidFill>
                <a:schemeClr val="lt1"/>
              </a:solidFill>
              <a:latin typeface="Arial"/>
              <a:ea typeface="Arial"/>
              <a:cs typeface="Arial"/>
              <a:sym typeface="Arial"/>
            </a:endParaRPr>
          </a:p>
        </p:txBody>
      </p:sp>
      <p:sp>
        <p:nvSpPr>
          <p:cNvPr id="101" name="Google Shape;101;p3"/>
          <p:cNvSpPr txBox="1"/>
          <p:nvPr/>
        </p:nvSpPr>
        <p:spPr>
          <a:xfrm>
            <a:off x="378690" y="505388"/>
            <a:ext cx="8405091" cy="34674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2000"/>
              <a:buFont typeface="Arial"/>
              <a:buNone/>
            </a:pPr>
            <a:endParaRPr sz="2400" i="0" u="none" strike="noStrike" cap="none" dirty="0">
              <a:solidFill>
                <a:schemeClr val="dk1"/>
              </a:solidFill>
              <a:latin typeface="+mn-lt"/>
              <a:ea typeface="Maven Pro"/>
              <a:cs typeface="Maven Pro"/>
              <a:sym typeface="Maven Pro"/>
            </a:endParaRPr>
          </a:p>
          <a:p>
            <a:pPr marL="457200" marR="0" lvl="0" indent="-355600" algn="just" rtl="0">
              <a:lnSpc>
                <a:spcPct val="100000"/>
              </a:lnSpc>
              <a:spcBef>
                <a:spcPts val="0"/>
              </a:spcBef>
              <a:spcAft>
                <a:spcPts val="0"/>
              </a:spcAft>
              <a:buClr>
                <a:schemeClr val="dk1"/>
              </a:buClr>
              <a:buSzPts val="2000"/>
              <a:buFont typeface="Maven Pro"/>
              <a:buAutoNum type="arabicPeriod"/>
            </a:pPr>
            <a:r>
              <a:rPr lang="vi-VN" sz="2400" i="0" u="none" strike="noStrike" cap="none" dirty="0">
                <a:solidFill>
                  <a:schemeClr val="dk1"/>
                </a:solidFill>
                <a:latin typeface="+mn-lt"/>
                <a:ea typeface="Maven Pro"/>
                <a:cs typeface="Maven Pro"/>
                <a:sym typeface="Maven Pro"/>
              </a:rPr>
              <a:t>Machine learning </a:t>
            </a:r>
            <a:endParaRPr sz="2400" i="0" u="none" strike="noStrike" cap="none" dirty="0">
              <a:solidFill>
                <a:schemeClr val="dk1"/>
              </a:solidFill>
              <a:latin typeface="+mn-lt"/>
              <a:ea typeface="Maven Pro"/>
              <a:cs typeface="Maven Pro"/>
              <a:sym typeface="Maven Pro"/>
            </a:endParaRPr>
          </a:p>
          <a:p>
            <a:pPr marL="457200" marR="0" lvl="0" indent="-355600" algn="just" rtl="0">
              <a:lnSpc>
                <a:spcPct val="100000"/>
              </a:lnSpc>
              <a:spcBef>
                <a:spcPts val="0"/>
              </a:spcBef>
              <a:spcAft>
                <a:spcPts val="0"/>
              </a:spcAft>
              <a:buClr>
                <a:schemeClr val="dk1"/>
              </a:buClr>
              <a:buSzPts val="2000"/>
              <a:buFont typeface="Maven Pro"/>
              <a:buAutoNum type="arabicPeriod"/>
            </a:pPr>
            <a:r>
              <a:rPr lang="vi-VN" sz="2400" i="0" u="none" strike="noStrike" cap="none" dirty="0">
                <a:solidFill>
                  <a:schemeClr val="dk1"/>
                </a:solidFill>
                <a:latin typeface="+mn-lt"/>
                <a:ea typeface="Maven Pro"/>
                <a:cs typeface="Maven Pro"/>
                <a:sym typeface="Maven Pro"/>
              </a:rPr>
              <a:t>Linear regression</a:t>
            </a:r>
            <a:endParaRPr sz="2400" i="0" u="none" strike="noStrike" cap="none" dirty="0">
              <a:solidFill>
                <a:schemeClr val="dk1"/>
              </a:solidFill>
              <a:latin typeface="+mn-lt"/>
              <a:ea typeface="Maven Pro"/>
              <a:cs typeface="Maven Pro"/>
              <a:sym typeface="Maven Pro"/>
            </a:endParaRPr>
          </a:p>
          <a:p>
            <a:pPr marL="457200" marR="0" lvl="0" indent="-355600" algn="just" rtl="0">
              <a:lnSpc>
                <a:spcPct val="100000"/>
              </a:lnSpc>
              <a:spcBef>
                <a:spcPts val="0"/>
              </a:spcBef>
              <a:spcAft>
                <a:spcPts val="0"/>
              </a:spcAft>
              <a:buClr>
                <a:schemeClr val="dk1"/>
              </a:buClr>
              <a:buSzPts val="2000"/>
              <a:buFont typeface="Maven Pro"/>
              <a:buAutoNum type="arabicPeriod"/>
            </a:pPr>
            <a:r>
              <a:rPr lang="vi-VN" sz="2400" i="0" u="none" strike="noStrike" cap="none" dirty="0">
                <a:solidFill>
                  <a:schemeClr val="dk1"/>
                </a:solidFill>
                <a:latin typeface="+mn-lt"/>
                <a:ea typeface="Maven Pro"/>
                <a:cs typeface="Maven Pro"/>
                <a:sym typeface="Maven Pro"/>
              </a:rPr>
              <a:t>Backtesting with linear </a:t>
            </a:r>
            <a:r>
              <a:rPr lang="vi-VN" sz="2400" i="0" u="none" strike="noStrike" cap="none" dirty="0" smtClean="0">
                <a:solidFill>
                  <a:schemeClr val="dk1"/>
                </a:solidFill>
                <a:latin typeface="+mn-lt"/>
                <a:ea typeface="Maven Pro"/>
                <a:cs typeface="Maven Pro"/>
                <a:sym typeface="Maven Pro"/>
              </a:rPr>
              <a:t>regression</a:t>
            </a:r>
            <a:endParaRPr lang="en-US" sz="2400" i="0" u="none" strike="noStrike" cap="none" dirty="0" smtClean="0">
              <a:solidFill>
                <a:schemeClr val="dk1"/>
              </a:solidFill>
              <a:latin typeface="+mn-lt"/>
              <a:ea typeface="Maven Pro"/>
              <a:cs typeface="Maven Pro"/>
              <a:sym typeface="Maven Pro"/>
            </a:endParaRPr>
          </a:p>
          <a:p>
            <a:pPr marL="457200" marR="0" lvl="0" indent="-355600" algn="just" rtl="0">
              <a:lnSpc>
                <a:spcPct val="100000"/>
              </a:lnSpc>
              <a:spcBef>
                <a:spcPts val="0"/>
              </a:spcBef>
              <a:spcAft>
                <a:spcPts val="0"/>
              </a:spcAft>
              <a:buClr>
                <a:schemeClr val="dk1"/>
              </a:buClr>
              <a:buSzPts val="2000"/>
              <a:buFont typeface="Maven Pro"/>
              <a:buAutoNum type="arabicPeriod"/>
            </a:pPr>
            <a:r>
              <a:rPr lang="en-US" sz="2400" dirty="0" err="1" smtClean="0">
                <a:solidFill>
                  <a:schemeClr val="dk1"/>
                </a:solidFill>
                <a:latin typeface="+mn-lt"/>
                <a:ea typeface="Maven Pro"/>
                <a:cs typeface="Maven Pro"/>
                <a:sym typeface="Maven Pro"/>
              </a:rPr>
              <a:t>Lấy</a:t>
            </a:r>
            <a:r>
              <a:rPr lang="en-US" sz="2400" dirty="0" smtClean="0">
                <a:solidFill>
                  <a:schemeClr val="dk1"/>
                </a:solidFill>
                <a:latin typeface="+mn-lt"/>
                <a:ea typeface="Maven Pro"/>
                <a:cs typeface="Maven Pro"/>
                <a:sym typeface="Maven Pro"/>
              </a:rPr>
              <a:t> </a:t>
            </a:r>
            <a:r>
              <a:rPr lang="en-US" sz="2400" dirty="0" err="1" smtClean="0">
                <a:solidFill>
                  <a:schemeClr val="dk1"/>
                </a:solidFill>
                <a:latin typeface="+mn-lt"/>
                <a:ea typeface="Maven Pro"/>
                <a:cs typeface="Maven Pro"/>
                <a:sym typeface="Maven Pro"/>
              </a:rPr>
              <a:t>dữ</a:t>
            </a:r>
            <a:r>
              <a:rPr lang="en-US" sz="2400" dirty="0" smtClean="0">
                <a:solidFill>
                  <a:schemeClr val="dk1"/>
                </a:solidFill>
                <a:latin typeface="+mn-lt"/>
                <a:ea typeface="Maven Pro"/>
                <a:cs typeface="Maven Pro"/>
                <a:sym typeface="Maven Pro"/>
              </a:rPr>
              <a:t> </a:t>
            </a:r>
            <a:r>
              <a:rPr lang="en-US" sz="2400" dirty="0" err="1" smtClean="0">
                <a:solidFill>
                  <a:schemeClr val="dk1"/>
                </a:solidFill>
                <a:latin typeface="+mn-lt"/>
                <a:ea typeface="Maven Pro"/>
                <a:cs typeface="Maven Pro"/>
                <a:sym typeface="Maven Pro"/>
              </a:rPr>
              <a:t>liệu</a:t>
            </a:r>
            <a:r>
              <a:rPr lang="en-US" sz="2400" dirty="0" smtClean="0">
                <a:solidFill>
                  <a:schemeClr val="dk1"/>
                </a:solidFill>
                <a:latin typeface="+mn-lt"/>
                <a:ea typeface="Maven Pro"/>
                <a:cs typeface="Maven Pro"/>
                <a:sym typeface="Maven Pro"/>
              </a:rPr>
              <a:t> (MT5, CK, Crypto) </a:t>
            </a:r>
            <a:r>
              <a:rPr lang="en-US" sz="2400" dirty="0" err="1" smtClean="0">
                <a:solidFill>
                  <a:schemeClr val="dk1"/>
                </a:solidFill>
                <a:latin typeface="+mn-lt"/>
                <a:ea typeface="Maven Pro"/>
                <a:cs typeface="Maven Pro"/>
                <a:sym typeface="Maven Pro"/>
              </a:rPr>
              <a:t>với</a:t>
            </a:r>
            <a:r>
              <a:rPr lang="en-US" sz="2400" dirty="0" smtClean="0">
                <a:solidFill>
                  <a:schemeClr val="dk1"/>
                </a:solidFill>
                <a:latin typeface="+mn-lt"/>
                <a:ea typeface="Maven Pro"/>
                <a:cs typeface="Maven Pro"/>
                <a:sym typeface="Maven Pro"/>
              </a:rPr>
              <a:t> </a:t>
            </a:r>
            <a:r>
              <a:rPr lang="en-US" sz="2400" dirty="0" err="1" smtClean="0">
                <a:solidFill>
                  <a:schemeClr val="dk1"/>
                </a:solidFill>
                <a:latin typeface="+mn-lt"/>
                <a:ea typeface="Maven Pro"/>
                <a:cs typeface="Maven Pro"/>
                <a:sym typeface="Maven Pro"/>
              </a:rPr>
              <a:t>TimeFrame</a:t>
            </a:r>
            <a:r>
              <a:rPr lang="en-US" sz="2400" dirty="0" smtClean="0">
                <a:solidFill>
                  <a:schemeClr val="dk1"/>
                </a:solidFill>
                <a:latin typeface="+mn-lt"/>
                <a:ea typeface="Maven Pro"/>
                <a:cs typeface="Maven Pro"/>
                <a:sym typeface="Maven Pro"/>
              </a:rPr>
              <a:t> </a:t>
            </a:r>
            <a:r>
              <a:rPr lang="en-US" sz="2400" dirty="0" err="1" smtClean="0">
                <a:solidFill>
                  <a:schemeClr val="dk1"/>
                </a:solidFill>
                <a:latin typeface="+mn-lt"/>
                <a:ea typeface="Maven Pro"/>
                <a:cs typeface="Maven Pro"/>
                <a:sym typeface="Maven Pro"/>
              </a:rPr>
              <a:t>tùy</a:t>
            </a:r>
            <a:r>
              <a:rPr lang="en-US" sz="2400" dirty="0" smtClean="0">
                <a:solidFill>
                  <a:schemeClr val="dk1"/>
                </a:solidFill>
                <a:latin typeface="+mn-lt"/>
                <a:ea typeface="Maven Pro"/>
                <a:cs typeface="Maven Pro"/>
                <a:sym typeface="Maven Pro"/>
              </a:rPr>
              <a:t> </a:t>
            </a:r>
            <a:r>
              <a:rPr lang="en-US" sz="2400" dirty="0" err="1" smtClean="0">
                <a:solidFill>
                  <a:schemeClr val="dk1"/>
                </a:solidFill>
                <a:latin typeface="+mn-lt"/>
                <a:ea typeface="Maven Pro"/>
                <a:cs typeface="Maven Pro"/>
                <a:sym typeface="Maven Pro"/>
              </a:rPr>
              <a:t>chọn</a:t>
            </a:r>
            <a:endParaRPr lang="en-US" sz="2400" dirty="0" smtClean="0">
              <a:solidFill>
                <a:schemeClr val="dk1"/>
              </a:solidFill>
              <a:latin typeface="+mn-lt"/>
              <a:ea typeface="Maven Pro"/>
              <a:cs typeface="Maven Pro"/>
              <a:sym typeface="Maven Pro"/>
            </a:endParaRPr>
          </a:p>
          <a:p>
            <a:pPr marL="101600" marR="0" lvl="0" algn="just" rtl="0">
              <a:lnSpc>
                <a:spcPct val="100000"/>
              </a:lnSpc>
              <a:spcBef>
                <a:spcPts val="0"/>
              </a:spcBef>
              <a:spcAft>
                <a:spcPts val="0"/>
              </a:spcAft>
              <a:buClr>
                <a:schemeClr val="dk1"/>
              </a:buClr>
              <a:buSzPts val="2000"/>
            </a:pPr>
            <a:r>
              <a:rPr lang="en-US" sz="2400" i="0" u="none" strike="noStrike" cap="none" dirty="0" smtClean="0">
                <a:solidFill>
                  <a:schemeClr val="dk1"/>
                </a:solidFill>
                <a:latin typeface="+mn-lt"/>
                <a:ea typeface="Maven Pro"/>
                <a:cs typeface="Maven Pro"/>
                <a:sym typeface="Maven Pro"/>
              </a:rPr>
              <a:t>1m, 5m, 10m =&gt; 45m?</a:t>
            </a:r>
            <a:endParaRPr sz="2400" i="0" u="none" strike="noStrike" cap="none" dirty="0">
              <a:solidFill>
                <a:schemeClr val="dk1"/>
              </a:solidFill>
              <a:latin typeface="+mn-lt"/>
              <a:ea typeface="Maven Pro"/>
              <a:cs typeface="Maven Pro"/>
              <a:sym typeface="Maven Pro"/>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chemeClr val="dk1"/>
              </a:solidFill>
              <a:latin typeface="Maven Pro"/>
              <a:ea typeface="Maven Pro"/>
              <a:cs typeface="Maven Pro"/>
              <a:sym typeface="Maven Pro"/>
            </a:endParaRPr>
          </a:p>
          <a:p>
            <a:pPr marL="0" marR="0" lvl="0" indent="0" algn="l" rtl="0">
              <a:lnSpc>
                <a:spcPct val="115000"/>
              </a:lnSpc>
              <a:spcBef>
                <a:spcPts val="1600"/>
              </a:spcBef>
              <a:spcAft>
                <a:spcPts val="1600"/>
              </a:spcAft>
              <a:buClr>
                <a:srgbClr val="000000"/>
              </a:buClr>
              <a:buSzPts val="2000"/>
              <a:buFont typeface="Arial"/>
              <a:buNone/>
            </a:pPr>
            <a:endParaRPr sz="2000" b="1" i="0" u="none" strike="noStrike" cap="none" dirty="0">
              <a:solidFill>
                <a:schemeClr val="dk1"/>
              </a:solidFill>
              <a:latin typeface="Maven Pro"/>
              <a:ea typeface="Maven Pro"/>
              <a:cs typeface="Maven Pro"/>
              <a:sym typeface="Maven Pr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5"/>
        <p:cNvGrpSpPr/>
        <p:nvPr/>
      </p:nvGrpSpPr>
      <p:grpSpPr>
        <a:xfrm>
          <a:off x="0" y="0"/>
          <a:ext cx="0" cy="0"/>
          <a:chOff x="0" y="0"/>
          <a:chExt cx="0" cy="0"/>
        </a:xfrm>
      </p:grpSpPr>
      <p:sp>
        <p:nvSpPr>
          <p:cNvPr id="106" name="Google Shape;106;p4"/>
          <p:cNvSpPr txBox="1"/>
          <p:nvPr/>
        </p:nvSpPr>
        <p:spPr>
          <a:xfrm>
            <a:off x="304800" y="139783"/>
            <a:ext cx="5208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vi-VN" sz="2400" b="0" i="0" u="none" strike="noStrike" cap="none" dirty="0">
                <a:solidFill>
                  <a:schemeClr val="lt1"/>
                </a:solidFill>
                <a:latin typeface="Arial"/>
                <a:ea typeface="Arial"/>
                <a:cs typeface="Arial"/>
                <a:sym typeface="Arial"/>
              </a:rPr>
              <a:t>Artificial Intelligence</a:t>
            </a:r>
            <a:endParaRPr sz="2400" b="0" i="0" u="none" strike="noStrike" cap="none" dirty="0">
              <a:solidFill>
                <a:schemeClr val="lt1"/>
              </a:solidFill>
              <a:latin typeface="Arial"/>
              <a:ea typeface="Arial"/>
              <a:cs typeface="Arial"/>
              <a:sym typeface="Arial"/>
            </a:endParaRPr>
          </a:p>
        </p:txBody>
      </p:sp>
      <p:sp>
        <p:nvSpPr>
          <p:cNvPr id="2" name="Rectangle 1"/>
          <p:cNvSpPr/>
          <p:nvPr/>
        </p:nvSpPr>
        <p:spPr>
          <a:xfrm>
            <a:off x="304799" y="809114"/>
            <a:ext cx="6983562" cy="5047536"/>
          </a:xfrm>
          <a:prstGeom prst="rect">
            <a:avLst/>
          </a:prstGeom>
        </p:spPr>
        <p:txBody>
          <a:bodyPr wrap="square">
            <a:spAutoFit/>
          </a:bodyPr>
          <a:lstStyle/>
          <a:p>
            <a:pPr algn="just"/>
            <a:r>
              <a:rPr lang="vi-VN" b="1" dirty="0">
                <a:solidFill>
                  <a:schemeClr val="tx1"/>
                </a:solidFill>
              </a:rPr>
              <a:t>John McCarthy</a:t>
            </a:r>
            <a:r>
              <a:rPr lang="vi-VN" dirty="0">
                <a:solidFill>
                  <a:schemeClr val="tx1"/>
                </a:solidFill>
              </a:rPr>
              <a:t>: Là người đã đưa ra thuật ngữ "Artificial Intelligence" (Trí tuệ nhân tạo) vào khoảng năm 1955. John McCarthy thường được coi là một trong những người cha đẻ của </a:t>
            </a:r>
            <a:r>
              <a:rPr lang="vi-VN" b="1" dirty="0">
                <a:solidFill>
                  <a:schemeClr val="tx1"/>
                </a:solidFill>
              </a:rPr>
              <a:t>AI</a:t>
            </a:r>
            <a:r>
              <a:rPr lang="vi-VN" dirty="0" smtClean="0">
                <a:solidFill>
                  <a:schemeClr val="tx1"/>
                </a:solidFill>
              </a:rPr>
              <a:t>.</a:t>
            </a:r>
            <a:r>
              <a:rPr lang="en-US" dirty="0" smtClean="0">
                <a:solidFill>
                  <a:schemeClr val="tx1"/>
                </a:solidFill>
              </a:rPr>
              <a:t> </a:t>
            </a:r>
            <a:r>
              <a:rPr lang="vi-VN" dirty="0">
                <a:solidFill>
                  <a:schemeClr val="tx1"/>
                </a:solidFill>
              </a:rPr>
              <a:t>và ông cũng là người sáng lập ra lĩnh vực AI. McCarthy đã tổ chức hội nghị Dartmouth vào năm 1956, nơi mà thuật ngữ "</a:t>
            </a:r>
            <a:r>
              <a:rPr lang="vi-VN" b="1" dirty="0">
                <a:solidFill>
                  <a:schemeClr val="tx1"/>
                </a:solidFill>
              </a:rPr>
              <a:t>Artificial Intelligence</a:t>
            </a:r>
            <a:r>
              <a:rPr lang="vi-VN" dirty="0">
                <a:solidFill>
                  <a:schemeClr val="tx1"/>
                </a:solidFill>
              </a:rPr>
              <a:t>" được sử dụng lần đầu tiên để mô tả một lĩnh vực nghiên cứu mới.</a:t>
            </a:r>
          </a:p>
          <a:p>
            <a:pPr algn="just"/>
            <a:r>
              <a:rPr lang="vi-VN" dirty="0" smtClean="0">
                <a:solidFill>
                  <a:schemeClr val="tx1"/>
                </a:solidFill>
              </a:rPr>
              <a:t>Ông </a:t>
            </a:r>
            <a:r>
              <a:rPr lang="vi-VN" dirty="0">
                <a:solidFill>
                  <a:schemeClr val="tx1"/>
                </a:solidFill>
              </a:rPr>
              <a:t>cũng là người phát minh ra ngôn ngữ lập trình </a:t>
            </a:r>
            <a:r>
              <a:rPr lang="vi-VN" dirty="0" smtClean="0">
                <a:solidFill>
                  <a:schemeClr val="tx1"/>
                </a:solidFill>
              </a:rPr>
              <a:t>Lisp</a:t>
            </a:r>
            <a:r>
              <a:rPr lang="en-US" dirty="0" smtClean="0">
                <a:solidFill>
                  <a:schemeClr val="tx1"/>
                </a:solidFill>
              </a:rPr>
              <a:t> (</a:t>
            </a:r>
            <a:r>
              <a:rPr lang="en-US" dirty="0" err="1" smtClean="0">
                <a:solidFill>
                  <a:schemeClr val="tx1"/>
                </a:solidFill>
              </a:rPr>
              <a:t>ListProcessing</a:t>
            </a:r>
            <a:r>
              <a:rPr lang="en-US" dirty="0" smtClean="0">
                <a:solidFill>
                  <a:schemeClr val="tx1"/>
                </a:solidFill>
              </a:rPr>
              <a:t>)</a:t>
            </a:r>
            <a:r>
              <a:rPr lang="vi-VN" dirty="0" smtClean="0">
                <a:solidFill>
                  <a:schemeClr val="tx1"/>
                </a:solidFill>
              </a:rPr>
              <a:t>, </a:t>
            </a:r>
            <a:r>
              <a:rPr lang="vi-VN" dirty="0">
                <a:solidFill>
                  <a:schemeClr val="tx1"/>
                </a:solidFill>
              </a:rPr>
              <a:t>phổ biến trong nghiên cứu AI</a:t>
            </a:r>
            <a:r>
              <a:rPr lang="vi-VN" dirty="0" smtClean="0">
                <a:solidFill>
                  <a:schemeClr val="tx1"/>
                </a:solidFill>
              </a:rPr>
              <a:t>.</a:t>
            </a:r>
            <a:endParaRPr lang="en-US" dirty="0" smtClean="0">
              <a:solidFill>
                <a:schemeClr val="tx1"/>
              </a:solidFill>
            </a:endParaRPr>
          </a:p>
          <a:p>
            <a:pPr algn="just"/>
            <a:endParaRPr lang="vi-VN" dirty="0">
              <a:solidFill>
                <a:schemeClr val="tx1"/>
              </a:solidFill>
            </a:endParaRPr>
          </a:p>
          <a:p>
            <a:pPr algn="just"/>
            <a:r>
              <a:rPr lang="vi-VN" b="1" dirty="0">
                <a:solidFill>
                  <a:schemeClr val="tx1"/>
                </a:solidFill>
              </a:rPr>
              <a:t>Định nghĩa AI không rõ ràng và dễ gây hiểu nhầm</a:t>
            </a:r>
            <a:r>
              <a:rPr lang="vi-VN" dirty="0">
                <a:solidFill>
                  <a:schemeClr val="tx1"/>
                </a:solidFill>
              </a:rPr>
              <a:t>: </a:t>
            </a:r>
            <a:r>
              <a:rPr lang="vi-VN" b="1" dirty="0">
                <a:solidFill>
                  <a:schemeClr val="tx1"/>
                </a:solidFill>
              </a:rPr>
              <a:t>Định nghĩa của AI có thể khá rộng và không cụ thể</a:t>
            </a:r>
            <a:r>
              <a:rPr lang="vi-VN" dirty="0">
                <a:solidFill>
                  <a:schemeClr val="tx1"/>
                </a:solidFill>
              </a:rPr>
              <a:t>, dẫn đến những hiểu lầm. AI bao gồm nhiều lĩnh vực khác nhau và có thể được áp dụng trong nhiều ngữ cảnh khác nhau, </a:t>
            </a:r>
            <a:r>
              <a:rPr lang="vi-VN" b="1" dirty="0">
                <a:solidFill>
                  <a:schemeClr val="tx1"/>
                </a:solidFill>
              </a:rPr>
              <a:t>từ hệ thống đề xuất</a:t>
            </a:r>
            <a:r>
              <a:rPr lang="vi-VN" dirty="0" smtClean="0">
                <a:solidFill>
                  <a:schemeClr val="tx1"/>
                </a:solidFill>
              </a:rPr>
              <a:t>, </a:t>
            </a:r>
            <a:r>
              <a:rPr lang="vi-VN" b="1" dirty="0" smtClean="0">
                <a:solidFill>
                  <a:schemeClr val="tx1"/>
                </a:solidFill>
              </a:rPr>
              <a:t>nhận dạng giọng nói</a:t>
            </a:r>
            <a:r>
              <a:rPr lang="vi-VN" dirty="0" smtClean="0">
                <a:solidFill>
                  <a:schemeClr val="tx1"/>
                </a:solidFill>
              </a:rPr>
              <a:t>, </a:t>
            </a:r>
            <a:r>
              <a:rPr lang="vi-VN" dirty="0">
                <a:solidFill>
                  <a:schemeClr val="tx1"/>
                </a:solidFill>
              </a:rPr>
              <a:t>học máy, đến robot học</a:t>
            </a:r>
            <a:r>
              <a:rPr lang="vi-VN" dirty="0" smtClean="0">
                <a:solidFill>
                  <a:schemeClr val="tx1"/>
                </a:solidFill>
              </a:rPr>
              <a:t>.</a:t>
            </a:r>
            <a:endParaRPr lang="en-US" dirty="0" smtClean="0">
              <a:solidFill>
                <a:schemeClr val="tx1"/>
              </a:solidFill>
            </a:endParaRPr>
          </a:p>
          <a:p>
            <a:pPr algn="just"/>
            <a:endParaRPr lang="vi-VN" dirty="0">
              <a:solidFill>
                <a:schemeClr val="tx1"/>
              </a:solidFill>
            </a:endParaRPr>
          </a:p>
          <a:p>
            <a:pPr algn="just"/>
            <a:r>
              <a:rPr lang="vi-VN" b="1" u="sng" dirty="0">
                <a:solidFill>
                  <a:schemeClr val="tx1"/>
                </a:solidFill>
              </a:rPr>
              <a:t>2 quan niệm về AI</a:t>
            </a:r>
            <a:r>
              <a:rPr lang="vi-VN" b="1" u="sng" dirty="0" smtClean="0">
                <a:solidFill>
                  <a:schemeClr val="tx1"/>
                </a:solidFill>
              </a:rPr>
              <a:t>:</a:t>
            </a:r>
            <a:endParaRPr lang="en-US" b="1" u="sng" dirty="0" smtClean="0">
              <a:solidFill>
                <a:schemeClr val="tx1"/>
              </a:solidFill>
              <a:latin typeface="Söhne"/>
            </a:endParaRPr>
          </a:p>
          <a:p>
            <a:pPr algn="just"/>
            <a:r>
              <a:rPr lang="vi-VN" b="1" dirty="0" smtClean="0">
                <a:solidFill>
                  <a:schemeClr val="tx1"/>
                </a:solidFill>
                <a:latin typeface="Söhne"/>
              </a:rPr>
              <a:t>Strong </a:t>
            </a:r>
            <a:r>
              <a:rPr lang="vi-VN" b="1" dirty="0">
                <a:solidFill>
                  <a:schemeClr val="tx1"/>
                </a:solidFill>
                <a:latin typeface="Söhne"/>
              </a:rPr>
              <a:t>AI</a:t>
            </a:r>
            <a:r>
              <a:rPr lang="vi-VN" dirty="0">
                <a:solidFill>
                  <a:schemeClr val="tx1"/>
                </a:solidFill>
                <a:latin typeface="Söhne"/>
              </a:rPr>
              <a:t>, còn được gọi là </a:t>
            </a:r>
            <a:r>
              <a:rPr lang="vi-VN" b="1" dirty="0">
                <a:solidFill>
                  <a:schemeClr val="tx1"/>
                </a:solidFill>
                <a:latin typeface="Söhne"/>
              </a:rPr>
              <a:t>General AI</a:t>
            </a:r>
            <a:r>
              <a:rPr lang="vi-VN" dirty="0">
                <a:solidFill>
                  <a:schemeClr val="tx1"/>
                </a:solidFill>
                <a:latin typeface="Söhne"/>
              </a:rPr>
              <a:t>, là khái niệm về một hệ thống AI có khả năng hiểu, học hỏi, và áp dụng tri thức và kỹ năng trong các tình huống rộng rãi, giống như khả năng của con người</a:t>
            </a:r>
            <a:r>
              <a:rPr lang="vi-VN" dirty="0" smtClean="0">
                <a:solidFill>
                  <a:schemeClr val="tx1"/>
                </a:solidFill>
                <a:latin typeface="Söhne"/>
              </a:rPr>
              <a:t>.</a:t>
            </a:r>
            <a:endParaRPr lang="en-US" dirty="0" smtClean="0">
              <a:solidFill>
                <a:schemeClr val="tx1"/>
              </a:solidFill>
              <a:latin typeface="Söhne"/>
            </a:endParaRPr>
          </a:p>
          <a:p>
            <a:pPr algn="just"/>
            <a:r>
              <a:rPr lang="vi-VN" b="1" dirty="0">
                <a:solidFill>
                  <a:schemeClr val="tx1"/>
                </a:solidFill>
              </a:rPr>
              <a:t>Weak AI</a:t>
            </a:r>
            <a:r>
              <a:rPr lang="vi-VN" dirty="0">
                <a:solidFill>
                  <a:schemeClr val="tx1"/>
                </a:solidFill>
              </a:rPr>
              <a:t>, còn được gọi là Narrow AI hoặc Specific AI, là loại AI được thiết kế và huấn luyện để thực hiện </a:t>
            </a:r>
            <a:r>
              <a:rPr lang="vi-VN" b="1" dirty="0">
                <a:solidFill>
                  <a:schemeClr val="tx1"/>
                </a:solidFill>
              </a:rPr>
              <a:t>một nhiệm vụ cụ thể</a:t>
            </a:r>
            <a:r>
              <a:rPr lang="vi-VN" dirty="0">
                <a:solidFill>
                  <a:schemeClr val="tx1"/>
                </a:solidFill>
              </a:rPr>
              <a:t>. Điều này bao gồm hầu hết các ứng dụng AI mà chúng ta thấy hiện nay, như hệ thống đề xuất trên </a:t>
            </a:r>
            <a:r>
              <a:rPr lang="vi-VN" b="1" dirty="0">
                <a:solidFill>
                  <a:schemeClr val="tx1"/>
                </a:solidFill>
              </a:rPr>
              <a:t>các nền tảng thương mại điện tử, trợ lý ảo như Siri hoặc Alexa, và xe tự lái</a:t>
            </a:r>
            <a:r>
              <a:rPr lang="vi-VN" dirty="0" smtClean="0">
                <a:solidFill>
                  <a:schemeClr val="tx1"/>
                </a:solidFill>
              </a:rPr>
              <a:t>.</a:t>
            </a:r>
            <a:endParaRPr lang="en-US" dirty="0" smtClean="0">
              <a:solidFill>
                <a:schemeClr val="tx1"/>
              </a:solidFill>
            </a:endParaRPr>
          </a:p>
          <a:p>
            <a:pPr algn="just"/>
            <a:r>
              <a:rPr lang="vi-VN" dirty="0"/>
              <a:t/>
            </a:r>
            <a:br>
              <a:rPr lang="vi-VN" dirty="0"/>
            </a:br>
            <a:endParaRPr lang="en-US" dirty="0"/>
          </a:p>
        </p:txBody>
      </p:sp>
      <p:pic>
        <p:nvPicPr>
          <p:cNvPr id="1026" name="Picture 2" descr="https://news.stanford.edu/wp-content/uploads/2023/03/mccarthy_portrait_news.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8361" y="809114"/>
            <a:ext cx="1855639" cy="2565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1"/>
        <p:cNvGrpSpPr/>
        <p:nvPr/>
      </p:nvGrpSpPr>
      <p:grpSpPr>
        <a:xfrm>
          <a:off x="0" y="0"/>
          <a:ext cx="0" cy="0"/>
          <a:chOff x="0" y="0"/>
          <a:chExt cx="0" cy="0"/>
        </a:xfrm>
      </p:grpSpPr>
      <p:sp>
        <p:nvSpPr>
          <p:cNvPr id="112" name="Google Shape;112;g24157ca3184_0_49"/>
          <p:cNvSpPr txBox="1"/>
          <p:nvPr/>
        </p:nvSpPr>
        <p:spPr>
          <a:xfrm>
            <a:off x="304800" y="139783"/>
            <a:ext cx="5208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vi-VN" sz="2400" b="0" i="0" u="none" strike="noStrike" cap="none">
                <a:solidFill>
                  <a:schemeClr val="lt1"/>
                </a:solidFill>
                <a:latin typeface="Arial"/>
                <a:ea typeface="Arial"/>
                <a:cs typeface="Arial"/>
                <a:sym typeface="Arial"/>
              </a:rPr>
              <a:t>Artificial Intelligence</a:t>
            </a:r>
            <a:endParaRPr sz="2400" b="0" i="0" u="none" strike="noStrike" cap="none">
              <a:solidFill>
                <a:schemeClr val="lt1"/>
              </a:solidFill>
              <a:latin typeface="Arial"/>
              <a:ea typeface="Arial"/>
              <a:cs typeface="Arial"/>
              <a:sym typeface="Arial"/>
            </a:endParaRPr>
          </a:p>
        </p:txBody>
      </p:sp>
      <p:pic>
        <p:nvPicPr>
          <p:cNvPr id="1026" name="Picture 2" descr="Máy tính chỉ cần 72 giờ để chơi cờ vua đạt trình độ kiện tướ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1111" y="1019290"/>
            <a:ext cx="3494516" cy="22306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esla giảm giá trên diện rộng tác động thế nào đến thị trường xe điện toàn  cầu? - Automotive - Thông tin, hình ảnh, đánh giá xe ôtô, xe máy, xe điện |  VnEconom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1111" y="3465607"/>
            <a:ext cx="3494516" cy="26187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upload.wikimedia.org/wikipedia/vi/thumb/3/3b/Movie_poster_i_robot.jpg/220px-Movie_poster_i_robot.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101" y="1019291"/>
            <a:ext cx="2517145" cy="377571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04800" y="4795009"/>
            <a:ext cx="4163028" cy="1384995"/>
          </a:xfrm>
          <a:prstGeom prst="rect">
            <a:avLst/>
          </a:prstGeom>
        </p:spPr>
        <p:txBody>
          <a:bodyPr wrap="square">
            <a:spAutoFit/>
          </a:bodyPr>
          <a:lstStyle/>
          <a:p>
            <a:pPr algn="just"/>
            <a:r>
              <a:rPr lang="vi-VN" b="1" dirty="0"/>
              <a:t>Sonny</a:t>
            </a:r>
            <a:r>
              <a:rPr lang="vi-VN" dirty="0"/>
              <a:t> biểu hiện khả năng t</a:t>
            </a:r>
            <a:r>
              <a:rPr lang="vi-VN" b="1" dirty="0"/>
              <a:t>ự nhận thức, cảm xúc, và độc lập trong tư duy</a:t>
            </a:r>
            <a:r>
              <a:rPr lang="vi-VN" dirty="0"/>
              <a:t>, điều này vượt qua các giới hạn của Weak AI. Sonny có thể học hỏi, thích nghi, và thậm chí đặt câu hỏi về tồn tại của mình, điều mà các robot Weak AI khác trong phim không thể làm.</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8"/>
        <p:cNvGrpSpPr/>
        <p:nvPr/>
      </p:nvGrpSpPr>
      <p:grpSpPr>
        <a:xfrm>
          <a:off x="0" y="0"/>
          <a:ext cx="0" cy="0"/>
          <a:chOff x="0" y="0"/>
          <a:chExt cx="0" cy="0"/>
        </a:xfrm>
      </p:grpSpPr>
      <p:sp>
        <p:nvSpPr>
          <p:cNvPr id="119" name="Google Shape;119;g24157ca3184_0_42"/>
          <p:cNvSpPr txBox="1"/>
          <p:nvPr/>
        </p:nvSpPr>
        <p:spPr>
          <a:xfrm>
            <a:off x="304800" y="139783"/>
            <a:ext cx="5208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vi-VN" sz="2400" b="0" i="0" u="none" strike="noStrike" cap="none" dirty="0">
                <a:solidFill>
                  <a:schemeClr val="lt1"/>
                </a:solidFill>
                <a:latin typeface="Arial"/>
                <a:ea typeface="Arial"/>
                <a:cs typeface="Arial"/>
                <a:sym typeface="Arial"/>
              </a:rPr>
              <a:t>Artificial Intelligence</a:t>
            </a:r>
            <a:endParaRPr sz="2400" b="0" i="0" u="none" strike="noStrike" cap="none" dirty="0">
              <a:solidFill>
                <a:schemeClr val="lt1"/>
              </a:solidFill>
              <a:latin typeface="Arial"/>
              <a:ea typeface="Arial"/>
              <a:cs typeface="Arial"/>
              <a:sym typeface="Arial"/>
            </a:endParaRPr>
          </a:p>
        </p:txBody>
      </p:sp>
      <p:pic>
        <p:nvPicPr>
          <p:cNvPr id="120" name="Google Shape;120;g24157ca3184_0_42"/>
          <p:cNvPicPr preferRelativeResize="0"/>
          <p:nvPr/>
        </p:nvPicPr>
        <p:blipFill rotWithShape="1">
          <a:blip r:embed="rId4">
            <a:alphaModFix/>
          </a:blip>
          <a:srcRect b="12288"/>
          <a:stretch/>
        </p:blipFill>
        <p:spPr>
          <a:xfrm>
            <a:off x="397163" y="822988"/>
            <a:ext cx="6382327" cy="5212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4"/>
        <p:cNvGrpSpPr/>
        <p:nvPr/>
      </p:nvGrpSpPr>
      <p:grpSpPr>
        <a:xfrm>
          <a:off x="0" y="0"/>
          <a:ext cx="0" cy="0"/>
          <a:chOff x="0" y="0"/>
          <a:chExt cx="0" cy="0"/>
        </a:xfrm>
      </p:grpSpPr>
      <p:sp>
        <p:nvSpPr>
          <p:cNvPr id="125" name="Google Shape;125;g24157ca3184_0_56"/>
          <p:cNvSpPr txBox="1"/>
          <p:nvPr/>
        </p:nvSpPr>
        <p:spPr>
          <a:xfrm>
            <a:off x="304800" y="139783"/>
            <a:ext cx="5208000" cy="461700"/>
          </a:xfrm>
          <a:prstGeom prst="rect">
            <a:avLst/>
          </a:prstGeom>
          <a:noFill/>
          <a:ln>
            <a:noFill/>
          </a:ln>
        </p:spPr>
        <p:txBody>
          <a:bodyPr spcFirstLastPara="1" wrap="square" lIns="91425" tIns="45700" rIns="91425" bIns="45700" anchor="t" anchorCtr="0">
            <a:spAutoFit/>
          </a:bodyPr>
          <a:lstStyle/>
          <a:p>
            <a:pPr lvl="0">
              <a:buSzPts val="2000"/>
            </a:pPr>
            <a:r>
              <a:rPr lang="vi-VN" sz="2400" dirty="0">
                <a:solidFill>
                  <a:schemeClr val="lt1"/>
                </a:solidFill>
              </a:rPr>
              <a:t>Artificial Intelligence</a:t>
            </a:r>
            <a:endParaRPr lang="vi-VN" sz="2400" dirty="0">
              <a:solidFill>
                <a:schemeClr val="lt1"/>
              </a:solidFill>
            </a:endParaRPr>
          </a:p>
        </p:txBody>
      </p:sp>
      <p:pic>
        <p:nvPicPr>
          <p:cNvPr id="126" name="Google Shape;126;g24157ca3184_0_56"/>
          <p:cNvPicPr preferRelativeResize="0"/>
          <p:nvPr/>
        </p:nvPicPr>
        <p:blipFill>
          <a:blip r:embed="rId4">
            <a:extLst>
              <a:ext uri="{28A0092B-C50C-407E-A947-70E740481C1C}">
                <a14:useLocalDpi xmlns:a14="http://schemas.microsoft.com/office/drawing/2010/main" val="0"/>
              </a:ext>
            </a:extLst>
          </a:blip>
          <a:stretch>
            <a:fillRect/>
          </a:stretch>
        </p:blipFill>
        <p:spPr>
          <a:xfrm>
            <a:off x="6086763" y="5158979"/>
            <a:ext cx="1725891" cy="1149452"/>
          </a:xfrm>
          <a:prstGeom prst="rect">
            <a:avLst/>
          </a:prstGeom>
          <a:noFill/>
          <a:ln>
            <a:noFill/>
          </a:ln>
        </p:spPr>
      </p:pic>
      <p:sp>
        <p:nvSpPr>
          <p:cNvPr id="127" name="Google Shape;127;g24157ca3184_0_56"/>
          <p:cNvSpPr txBox="1"/>
          <p:nvPr/>
        </p:nvSpPr>
        <p:spPr>
          <a:xfrm>
            <a:off x="396378" y="809271"/>
            <a:ext cx="8442822" cy="4239592"/>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2200"/>
              <a:buFont typeface="Arial"/>
              <a:buNone/>
            </a:pPr>
            <a:r>
              <a:rPr lang="vi-VN" sz="1550" b="1" i="0" u="none" strike="noStrike" cap="none" dirty="0">
                <a:solidFill>
                  <a:schemeClr val="tx1"/>
                </a:solidFill>
                <a:latin typeface="+mn-lt"/>
                <a:ea typeface="Calibri"/>
                <a:cs typeface="Calibri"/>
                <a:sym typeface="Calibri"/>
              </a:rPr>
              <a:t>AI = MATH + PROGRAMMING</a:t>
            </a:r>
            <a:endParaRPr sz="1550" b="1" i="0" u="none" strike="noStrike" cap="none" dirty="0">
              <a:solidFill>
                <a:schemeClr val="tx1"/>
              </a:solidFill>
              <a:latin typeface="+mn-lt"/>
              <a:ea typeface="Calibri"/>
              <a:cs typeface="Calibri"/>
              <a:sym typeface="Calibri"/>
            </a:endParaRPr>
          </a:p>
          <a:p>
            <a:pPr marL="463550" lvl="0" indent="-342900" algn="just">
              <a:buClrTx/>
              <a:buSzPts val="1700"/>
              <a:buAutoNum type="arabicPeriod"/>
            </a:pPr>
            <a:r>
              <a:rPr lang="vi-VN" sz="1550" dirty="0" smtClean="0">
                <a:latin typeface="+mn-lt"/>
              </a:rPr>
              <a:t>AI </a:t>
            </a:r>
            <a:r>
              <a:rPr lang="vi-VN" sz="1550" dirty="0">
                <a:latin typeface="+mn-lt"/>
              </a:rPr>
              <a:t>được xây dựng dựa trên các hàm toán học và được hiện thực hóa thông qua lập </a:t>
            </a:r>
            <a:r>
              <a:rPr lang="vi-VN" sz="1550" dirty="0" smtClean="0">
                <a:latin typeface="+mn-lt"/>
              </a:rPr>
              <a:t>trình</a:t>
            </a:r>
            <a:endParaRPr lang="en-US" sz="1550" dirty="0" smtClean="0">
              <a:latin typeface="+mn-lt"/>
            </a:endParaRPr>
          </a:p>
          <a:p>
            <a:pPr marL="463550" lvl="0" indent="-342900" algn="just">
              <a:buClrTx/>
              <a:buSzPts val="1700"/>
              <a:buAutoNum type="arabicPeriod"/>
            </a:pPr>
            <a:r>
              <a:rPr lang="en-US" sz="1550" dirty="0" err="1" smtClean="0">
                <a:latin typeface="+mn-lt"/>
              </a:rPr>
              <a:t>Bản</a:t>
            </a:r>
            <a:r>
              <a:rPr lang="en-US" sz="1550" dirty="0" smtClean="0">
                <a:latin typeface="+mn-lt"/>
              </a:rPr>
              <a:t> </a:t>
            </a:r>
            <a:r>
              <a:rPr lang="en-US" sz="1550" dirty="0" err="1" smtClean="0">
                <a:latin typeface="+mn-lt"/>
              </a:rPr>
              <a:t>chất</a:t>
            </a:r>
            <a:r>
              <a:rPr lang="en-US" sz="1550" dirty="0" smtClean="0">
                <a:latin typeface="+mn-lt"/>
              </a:rPr>
              <a:t> AI: </a:t>
            </a:r>
            <a:r>
              <a:rPr lang="vi-VN" sz="1550" dirty="0" smtClean="0">
                <a:latin typeface="+mn-lt"/>
              </a:rPr>
              <a:t>Là </a:t>
            </a:r>
            <a:r>
              <a:rPr lang="vi-VN" sz="1550" dirty="0">
                <a:latin typeface="+mn-lt"/>
              </a:rPr>
              <a:t>tìm một hàm </a:t>
            </a:r>
            <a:r>
              <a:rPr lang="vi-VN" sz="1550" i="1" dirty="0" smtClean="0">
                <a:latin typeface="+mn-lt"/>
              </a:rPr>
              <a:t>F</a:t>
            </a:r>
            <a:r>
              <a:rPr lang="vi-VN" sz="1550" dirty="0" smtClean="0">
                <a:latin typeface="+mn-lt"/>
              </a:rPr>
              <a:t> </a:t>
            </a:r>
            <a:r>
              <a:rPr lang="vi-VN" sz="1550" dirty="0">
                <a:latin typeface="+mn-lt"/>
              </a:rPr>
              <a:t>ánh xạ thông tin đầu vào để đưa ra dự đoán và quyết định trong tương lai. Hàm </a:t>
            </a:r>
            <a:r>
              <a:rPr lang="vi-VN" sz="1550" i="1" dirty="0" smtClean="0">
                <a:latin typeface="+mn-lt"/>
              </a:rPr>
              <a:t>F</a:t>
            </a:r>
            <a:r>
              <a:rPr lang="vi-VN" sz="1550" dirty="0" smtClean="0">
                <a:latin typeface="+mn-lt"/>
              </a:rPr>
              <a:t> </a:t>
            </a:r>
            <a:r>
              <a:rPr lang="vi-VN" sz="1550" dirty="0">
                <a:latin typeface="+mn-lt"/>
              </a:rPr>
              <a:t>này có thể là một mô hình thống kê, một mạng nơ-ron nhân tạo, hoặc bất kỳ mô hình toán học nào khác có khả năng thực hiện dự đoán dựa trên dữ liệu</a:t>
            </a:r>
            <a:r>
              <a:rPr lang="vi-VN" sz="1550" dirty="0" smtClean="0">
                <a:latin typeface="+mn-lt"/>
              </a:rPr>
              <a:t>.</a:t>
            </a:r>
            <a:endParaRPr lang="en-US" sz="1550" dirty="0" smtClean="0">
              <a:latin typeface="+mn-lt"/>
            </a:endParaRPr>
          </a:p>
          <a:p>
            <a:pPr marL="463550" lvl="0" indent="-342900" algn="just">
              <a:buClrTx/>
              <a:buSzPts val="1700"/>
              <a:buAutoNum type="arabicPeriod"/>
            </a:pPr>
            <a:r>
              <a:rPr lang="vi-VN" sz="1550" b="0" i="0" u="none" strike="noStrike" cap="none" dirty="0" smtClean="0">
                <a:solidFill>
                  <a:schemeClr val="tx1"/>
                </a:solidFill>
                <a:latin typeface="+mn-lt"/>
                <a:ea typeface="Calibri"/>
                <a:cs typeface="Calibri"/>
                <a:sym typeface="Calibri"/>
              </a:rPr>
              <a:t>Vậy </a:t>
            </a:r>
            <a:r>
              <a:rPr lang="vi-VN" sz="1550" b="0" i="0" u="none" strike="noStrike" cap="none" dirty="0">
                <a:solidFill>
                  <a:schemeClr val="tx1"/>
                </a:solidFill>
                <a:latin typeface="+mn-lt"/>
                <a:ea typeface="Calibri"/>
                <a:cs typeface="Calibri"/>
                <a:sym typeface="Calibri"/>
              </a:rPr>
              <a:t>có những bài toán dự đoán, quyết định gì</a:t>
            </a:r>
            <a:r>
              <a:rPr lang="vi-VN" sz="1550" b="0" i="0" u="none" strike="noStrike" cap="none" dirty="0" smtClean="0">
                <a:solidFill>
                  <a:schemeClr val="tx1"/>
                </a:solidFill>
                <a:latin typeface="+mn-lt"/>
                <a:ea typeface="Calibri"/>
                <a:cs typeface="Calibri"/>
                <a:sym typeface="Calibri"/>
              </a:rPr>
              <a:t>?</a:t>
            </a:r>
            <a:r>
              <a:rPr lang="en-US" sz="1550" b="0" i="0" u="none" strike="noStrike" cap="none" dirty="0" smtClean="0">
                <a:solidFill>
                  <a:schemeClr val="tx1"/>
                </a:solidFill>
                <a:latin typeface="+mn-lt"/>
                <a:ea typeface="Calibri"/>
                <a:cs typeface="Calibri"/>
                <a:sym typeface="Calibri"/>
              </a:rPr>
              <a:t> </a:t>
            </a:r>
            <a:r>
              <a:rPr lang="vi-VN" sz="1550" b="1" dirty="0">
                <a:latin typeface="+mn-lt"/>
              </a:rPr>
              <a:t>Các bài toán dự đoán và quyết định</a:t>
            </a:r>
            <a:r>
              <a:rPr lang="vi-VN" sz="1550" dirty="0">
                <a:latin typeface="+mn-lt"/>
              </a:rPr>
              <a:t>: Đề cập đến việc sử dụng AI để dự đoán kết quả hoặc để hỗ trợ/quyết định các hành động trong nhiều lĩnh vực như tài chính, y tế, quản lý chuỗi cung ứng, và nhiều ngành khác</a:t>
            </a:r>
            <a:r>
              <a:rPr lang="vi-VN" sz="1550" dirty="0" smtClean="0">
                <a:latin typeface="+mn-lt"/>
              </a:rPr>
              <a:t>.</a:t>
            </a:r>
            <a:endParaRPr lang="en-US" sz="1550" dirty="0" smtClean="0">
              <a:latin typeface="+mn-lt"/>
            </a:endParaRPr>
          </a:p>
          <a:p>
            <a:pPr marL="463550" lvl="0" indent="-342900" algn="just">
              <a:buClrTx/>
              <a:buSzPts val="1700"/>
              <a:buAutoNum type="arabicPeriod"/>
            </a:pPr>
            <a:r>
              <a:rPr lang="vi-VN" sz="1550" b="0" i="0" u="none" strike="noStrike" cap="none" dirty="0" smtClean="0">
                <a:solidFill>
                  <a:schemeClr val="tx1"/>
                </a:solidFill>
                <a:latin typeface="+mn-lt"/>
                <a:ea typeface="Calibri"/>
                <a:cs typeface="Calibri"/>
                <a:sym typeface="Calibri"/>
              </a:rPr>
              <a:t>Tìm </a:t>
            </a:r>
            <a:r>
              <a:rPr lang="vi-VN" sz="1550" b="0" i="0" u="none" strike="noStrike" cap="none" dirty="0">
                <a:solidFill>
                  <a:schemeClr val="tx1"/>
                </a:solidFill>
                <a:latin typeface="+mn-lt"/>
                <a:ea typeface="Calibri"/>
                <a:cs typeface="Calibri"/>
                <a:sym typeface="Calibri"/>
              </a:rPr>
              <a:t>F như thế nào</a:t>
            </a:r>
            <a:r>
              <a:rPr lang="vi-VN" sz="1550" b="0" i="0" u="none" strike="noStrike" cap="none" dirty="0" smtClean="0">
                <a:solidFill>
                  <a:schemeClr val="tx1"/>
                </a:solidFill>
                <a:latin typeface="+mn-lt"/>
                <a:ea typeface="Calibri"/>
                <a:cs typeface="Calibri"/>
                <a:sym typeface="Calibri"/>
              </a:rPr>
              <a:t>?</a:t>
            </a:r>
            <a:r>
              <a:rPr lang="en-US" sz="1550" b="0" i="0" u="none" strike="noStrike" cap="none" dirty="0" smtClean="0">
                <a:solidFill>
                  <a:schemeClr val="tx1"/>
                </a:solidFill>
                <a:latin typeface="+mn-lt"/>
                <a:ea typeface="Calibri"/>
                <a:cs typeface="Calibri"/>
                <a:sym typeface="Calibri"/>
              </a:rPr>
              <a:t> </a:t>
            </a:r>
            <a:r>
              <a:rPr lang="en-US" sz="1550" dirty="0" err="1">
                <a:latin typeface="+mn-lt"/>
              </a:rPr>
              <a:t>Quá</a:t>
            </a:r>
            <a:r>
              <a:rPr lang="en-US" sz="1550" dirty="0">
                <a:latin typeface="+mn-lt"/>
              </a:rPr>
              <a:t> </a:t>
            </a:r>
            <a:r>
              <a:rPr lang="en-US" sz="1550" dirty="0" err="1">
                <a:latin typeface="+mn-lt"/>
              </a:rPr>
              <a:t>trình</a:t>
            </a:r>
            <a:r>
              <a:rPr lang="en-US" sz="1550" dirty="0">
                <a:latin typeface="+mn-lt"/>
              </a:rPr>
              <a:t> </a:t>
            </a:r>
            <a:r>
              <a:rPr lang="en-US" sz="1550" dirty="0" err="1">
                <a:latin typeface="+mn-lt"/>
              </a:rPr>
              <a:t>này</a:t>
            </a:r>
            <a:r>
              <a:rPr lang="en-US" sz="1550" dirty="0">
                <a:latin typeface="+mn-lt"/>
              </a:rPr>
              <a:t> </a:t>
            </a:r>
            <a:r>
              <a:rPr lang="en-US" sz="1550" dirty="0" err="1">
                <a:latin typeface="+mn-lt"/>
              </a:rPr>
              <a:t>liên</a:t>
            </a:r>
            <a:r>
              <a:rPr lang="en-US" sz="1550" dirty="0">
                <a:latin typeface="+mn-lt"/>
              </a:rPr>
              <a:t> </a:t>
            </a:r>
            <a:r>
              <a:rPr lang="en-US" sz="1550" dirty="0" err="1">
                <a:latin typeface="+mn-lt"/>
              </a:rPr>
              <a:t>quan</a:t>
            </a:r>
            <a:r>
              <a:rPr lang="en-US" sz="1550" dirty="0">
                <a:latin typeface="+mn-lt"/>
              </a:rPr>
              <a:t> </a:t>
            </a:r>
            <a:r>
              <a:rPr lang="en-US" sz="1550" dirty="0" err="1">
                <a:latin typeface="+mn-lt"/>
              </a:rPr>
              <a:t>đến</a:t>
            </a:r>
            <a:r>
              <a:rPr lang="en-US" sz="1550" dirty="0">
                <a:latin typeface="+mn-lt"/>
              </a:rPr>
              <a:t> </a:t>
            </a:r>
            <a:r>
              <a:rPr lang="en-US" sz="1550" dirty="0" err="1">
                <a:latin typeface="+mn-lt"/>
              </a:rPr>
              <a:t>việc</a:t>
            </a:r>
            <a:r>
              <a:rPr lang="en-US" sz="1550" dirty="0">
                <a:latin typeface="+mn-lt"/>
              </a:rPr>
              <a:t> </a:t>
            </a:r>
            <a:r>
              <a:rPr lang="en-US" sz="1550" dirty="0" err="1">
                <a:latin typeface="+mn-lt"/>
              </a:rPr>
              <a:t>chọn</a:t>
            </a:r>
            <a:r>
              <a:rPr lang="en-US" sz="1550" dirty="0">
                <a:latin typeface="+mn-lt"/>
              </a:rPr>
              <a:t> </a:t>
            </a:r>
            <a:r>
              <a:rPr lang="en-US" sz="1550" dirty="0" err="1">
                <a:latin typeface="+mn-lt"/>
              </a:rPr>
              <a:t>lựa</a:t>
            </a:r>
            <a:r>
              <a:rPr lang="en-US" sz="1550" dirty="0">
                <a:latin typeface="+mn-lt"/>
              </a:rPr>
              <a:t> </a:t>
            </a:r>
            <a:r>
              <a:rPr lang="en-US" sz="1550" dirty="0" err="1">
                <a:latin typeface="+mn-lt"/>
              </a:rPr>
              <a:t>và</a:t>
            </a:r>
            <a:r>
              <a:rPr lang="en-US" sz="1550" dirty="0">
                <a:latin typeface="+mn-lt"/>
              </a:rPr>
              <a:t> </a:t>
            </a:r>
            <a:r>
              <a:rPr lang="en-US" sz="1550" dirty="0" err="1">
                <a:latin typeface="+mn-lt"/>
              </a:rPr>
              <a:t>huấn</a:t>
            </a:r>
            <a:r>
              <a:rPr lang="en-US" sz="1550" dirty="0">
                <a:latin typeface="+mn-lt"/>
              </a:rPr>
              <a:t> </a:t>
            </a:r>
            <a:r>
              <a:rPr lang="en-US" sz="1550" dirty="0" err="1">
                <a:latin typeface="+mn-lt"/>
              </a:rPr>
              <a:t>luyện</a:t>
            </a:r>
            <a:r>
              <a:rPr lang="en-US" sz="1550" dirty="0">
                <a:latin typeface="+mn-lt"/>
              </a:rPr>
              <a:t> </a:t>
            </a:r>
            <a:r>
              <a:rPr lang="en-US" sz="1550" dirty="0" err="1">
                <a:latin typeface="+mn-lt"/>
              </a:rPr>
              <a:t>một</a:t>
            </a:r>
            <a:r>
              <a:rPr lang="en-US" sz="1550" dirty="0">
                <a:latin typeface="+mn-lt"/>
              </a:rPr>
              <a:t> </a:t>
            </a:r>
            <a:r>
              <a:rPr lang="en-US" sz="1550" dirty="0" err="1">
                <a:latin typeface="+mn-lt"/>
              </a:rPr>
              <a:t>mô</a:t>
            </a:r>
            <a:r>
              <a:rPr lang="en-US" sz="1550" dirty="0">
                <a:latin typeface="+mn-lt"/>
              </a:rPr>
              <a:t> </a:t>
            </a:r>
            <a:r>
              <a:rPr lang="en-US" sz="1550" dirty="0" err="1">
                <a:latin typeface="+mn-lt"/>
              </a:rPr>
              <a:t>hình</a:t>
            </a:r>
            <a:r>
              <a:rPr lang="en-US" sz="1550" dirty="0">
                <a:latin typeface="+mn-lt"/>
              </a:rPr>
              <a:t> </a:t>
            </a:r>
            <a:r>
              <a:rPr lang="en-US" sz="1550" dirty="0" err="1">
                <a:latin typeface="+mn-lt"/>
              </a:rPr>
              <a:t>toán</a:t>
            </a:r>
            <a:r>
              <a:rPr lang="en-US" sz="1550" dirty="0">
                <a:latin typeface="+mn-lt"/>
              </a:rPr>
              <a:t> </a:t>
            </a:r>
            <a:r>
              <a:rPr lang="en-US" sz="1550" dirty="0" err="1">
                <a:latin typeface="+mn-lt"/>
              </a:rPr>
              <a:t>học</a:t>
            </a:r>
            <a:r>
              <a:rPr lang="en-US" sz="1550" dirty="0">
                <a:latin typeface="+mn-lt"/>
              </a:rPr>
              <a:t> </a:t>
            </a:r>
            <a:r>
              <a:rPr lang="en-US" sz="1550" dirty="0" err="1">
                <a:latin typeface="+mn-lt"/>
              </a:rPr>
              <a:t>dựa</a:t>
            </a:r>
            <a:r>
              <a:rPr lang="en-US" sz="1550" dirty="0">
                <a:latin typeface="+mn-lt"/>
              </a:rPr>
              <a:t> </a:t>
            </a:r>
            <a:r>
              <a:rPr lang="en-US" sz="1550" dirty="0" err="1">
                <a:latin typeface="+mn-lt"/>
              </a:rPr>
              <a:t>trên</a:t>
            </a:r>
            <a:r>
              <a:rPr lang="en-US" sz="1550" dirty="0">
                <a:latin typeface="+mn-lt"/>
              </a:rPr>
              <a:t> </a:t>
            </a:r>
            <a:r>
              <a:rPr lang="en-US" sz="1550" dirty="0" err="1">
                <a:latin typeface="+mn-lt"/>
              </a:rPr>
              <a:t>dữ</a:t>
            </a:r>
            <a:r>
              <a:rPr lang="en-US" sz="1550" dirty="0">
                <a:latin typeface="+mn-lt"/>
              </a:rPr>
              <a:t> </a:t>
            </a:r>
            <a:r>
              <a:rPr lang="en-US" sz="1550" dirty="0" err="1">
                <a:latin typeface="+mn-lt"/>
              </a:rPr>
              <a:t>liệu</a:t>
            </a:r>
            <a:r>
              <a:rPr lang="en-US" sz="1550" dirty="0">
                <a:latin typeface="+mn-lt"/>
              </a:rPr>
              <a:t> </a:t>
            </a:r>
            <a:r>
              <a:rPr lang="en-US" sz="1550" dirty="0" err="1">
                <a:latin typeface="+mn-lt"/>
              </a:rPr>
              <a:t>hiện</a:t>
            </a:r>
            <a:r>
              <a:rPr lang="en-US" sz="1550" dirty="0">
                <a:latin typeface="+mn-lt"/>
              </a:rPr>
              <a:t> </a:t>
            </a:r>
            <a:r>
              <a:rPr lang="en-US" sz="1550" dirty="0" err="1">
                <a:latin typeface="+mn-lt"/>
              </a:rPr>
              <a:t>có</a:t>
            </a:r>
            <a:r>
              <a:rPr lang="en-US" sz="1550" dirty="0">
                <a:latin typeface="+mn-lt"/>
              </a:rPr>
              <a:t> </a:t>
            </a:r>
            <a:r>
              <a:rPr lang="en-US" sz="1550" dirty="0" err="1">
                <a:latin typeface="+mn-lt"/>
              </a:rPr>
              <a:t>để</a:t>
            </a:r>
            <a:r>
              <a:rPr lang="en-US" sz="1550" dirty="0">
                <a:latin typeface="+mn-lt"/>
              </a:rPr>
              <a:t> </a:t>
            </a:r>
            <a:r>
              <a:rPr lang="en-US" sz="1550" dirty="0" err="1">
                <a:latin typeface="+mn-lt"/>
              </a:rPr>
              <a:t>nó</a:t>
            </a:r>
            <a:r>
              <a:rPr lang="en-US" sz="1550" dirty="0">
                <a:latin typeface="+mn-lt"/>
              </a:rPr>
              <a:t> </a:t>
            </a:r>
            <a:r>
              <a:rPr lang="en-US" sz="1550" dirty="0" err="1">
                <a:latin typeface="+mn-lt"/>
              </a:rPr>
              <a:t>có</a:t>
            </a:r>
            <a:r>
              <a:rPr lang="en-US" sz="1550" dirty="0">
                <a:latin typeface="+mn-lt"/>
              </a:rPr>
              <a:t> </a:t>
            </a:r>
            <a:r>
              <a:rPr lang="en-US" sz="1550" dirty="0" err="1">
                <a:latin typeface="+mn-lt"/>
              </a:rPr>
              <a:t>thể</a:t>
            </a:r>
            <a:r>
              <a:rPr lang="en-US" sz="1550" dirty="0">
                <a:latin typeface="+mn-lt"/>
              </a:rPr>
              <a:t> </a:t>
            </a:r>
            <a:r>
              <a:rPr lang="en-US" sz="1550" dirty="0" err="1">
                <a:latin typeface="+mn-lt"/>
              </a:rPr>
              <a:t>thực</a:t>
            </a:r>
            <a:r>
              <a:rPr lang="en-US" sz="1550" dirty="0">
                <a:latin typeface="+mn-lt"/>
              </a:rPr>
              <a:t> </a:t>
            </a:r>
            <a:r>
              <a:rPr lang="en-US" sz="1550" dirty="0" err="1">
                <a:latin typeface="+mn-lt"/>
              </a:rPr>
              <a:t>hiện</a:t>
            </a:r>
            <a:r>
              <a:rPr lang="en-US" sz="1550" dirty="0">
                <a:latin typeface="+mn-lt"/>
              </a:rPr>
              <a:t> </a:t>
            </a:r>
            <a:r>
              <a:rPr lang="en-US" sz="1550" dirty="0" err="1">
                <a:latin typeface="+mn-lt"/>
              </a:rPr>
              <a:t>dự</a:t>
            </a:r>
            <a:r>
              <a:rPr lang="en-US" sz="1550" dirty="0">
                <a:latin typeface="+mn-lt"/>
              </a:rPr>
              <a:t> </a:t>
            </a:r>
            <a:r>
              <a:rPr lang="en-US" sz="1550" dirty="0" err="1">
                <a:latin typeface="+mn-lt"/>
              </a:rPr>
              <a:t>đoán</a:t>
            </a:r>
            <a:r>
              <a:rPr lang="en-US" sz="1550" dirty="0">
                <a:latin typeface="+mn-lt"/>
              </a:rPr>
              <a:t> </a:t>
            </a:r>
            <a:r>
              <a:rPr lang="en-US" sz="1550" dirty="0" err="1">
                <a:latin typeface="+mn-lt"/>
              </a:rPr>
              <a:t>chính</a:t>
            </a:r>
            <a:r>
              <a:rPr lang="en-US" sz="1550" dirty="0">
                <a:latin typeface="+mn-lt"/>
              </a:rPr>
              <a:t> </a:t>
            </a:r>
            <a:r>
              <a:rPr lang="en-US" sz="1550" dirty="0" err="1">
                <a:latin typeface="+mn-lt"/>
              </a:rPr>
              <a:t>xác</a:t>
            </a:r>
            <a:r>
              <a:rPr lang="en-US" sz="1550" dirty="0">
                <a:latin typeface="+mn-lt"/>
              </a:rPr>
              <a:t> </a:t>
            </a:r>
            <a:r>
              <a:rPr lang="en-US" sz="1550" dirty="0" err="1">
                <a:latin typeface="+mn-lt"/>
              </a:rPr>
              <a:t>nhất</a:t>
            </a:r>
            <a:r>
              <a:rPr lang="en-US" sz="1550" dirty="0">
                <a:latin typeface="+mn-lt"/>
              </a:rPr>
              <a:t> </a:t>
            </a:r>
            <a:r>
              <a:rPr lang="en-US" sz="1550" dirty="0" err="1">
                <a:latin typeface="+mn-lt"/>
              </a:rPr>
              <a:t>có</a:t>
            </a:r>
            <a:r>
              <a:rPr lang="en-US" sz="1550" dirty="0">
                <a:latin typeface="+mn-lt"/>
              </a:rPr>
              <a:t> </a:t>
            </a:r>
            <a:r>
              <a:rPr lang="en-US" sz="1550" dirty="0" err="1">
                <a:latin typeface="+mn-lt"/>
              </a:rPr>
              <a:t>thể</a:t>
            </a:r>
            <a:r>
              <a:rPr lang="en-US" sz="1550" dirty="0" smtClean="0">
                <a:latin typeface="+mn-lt"/>
              </a:rPr>
              <a:t>.</a:t>
            </a:r>
          </a:p>
          <a:p>
            <a:pPr marL="463550" lvl="0" indent="-342900" algn="just">
              <a:buClrTx/>
              <a:buSzPts val="1700"/>
              <a:buAutoNum type="arabicPeriod"/>
            </a:pPr>
            <a:r>
              <a:rPr lang="vi-VN" sz="1550" b="0" i="0" u="none" strike="noStrike" cap="none" dirty="0" smtClean="0">
                <a:solidFill>
                  <a:schemeClr val="tx1"/>
                </a:solidFill>
                <a:latin typeface="+mn-lt"/>
                <a:ea typeface="Calibri"/>
                <a:cs typeface="Calibri"/>
                <a:sym typeface="Calibri"/>
              </a:rPr>
              <a:t>Làm </a:t>
            </a:r>
            <a:r>
              <a:rPr lang="vi-VN" sz="1550" b="0" i="0" u="none" strike="noStrike" cap="none" dirty="0">
                <a:solidFill>
                  <a:schemeClr val="tx1"/>
                </a:solidFill>
                <a:latin typeface="+mn-lt"/>
                <a:ea typeface="Calibri"/>
                <a:cs typeface="Calibri"/>
                <a:sym typeface="Calibri"/>
              </a:rPr>
              <a:t>sao để đánh giá hàm F? (metrics</a:t>
            </a:r>
            <a:r>
              <a:rPr lang="vi-VN" sz="1550" b="0" i="0" u="none" strike="noStrike" cap="none" dirty="0" smtClean="0">
                <a:solidFill>
                  <a:schemeClr val="tx1"/>
                </a:solidFill>
                <a:latin typeface="+mn-lt"/>
                <a:ea typeface="Calibri"/>
                <a:cs typeface="Calibri"/>
                <a:sym typeface="Calibri"/>
              </a:rPr>
              <a:t>)</a:t>
            </a:r>
            <a:r>
              <a:rPr lang="en-US" sz="1550" b="0" i="0" u="none" strike="noStrike" cap="none" dirty="0" smtClean="0">
                <a:solidFill>
                  <a:schemeClr val="tx1"/>
                </a:solidFill>
                <a:latin typeface="+mn-lt"/>
                <a:ea typeface="Calibri"/>
                <a:cs typeface="Calibri"/>
                <a:sym typeface="Calibri"/>
              </a:rPr>
              <a:t>: </a:t>
            </a:r>
            <a:r>
              <a:rPr lang="en-US" sz="1550" b="0" i="0" u="none" strike="noStrike" cap="none" dirty="0" err="1" smtClean="0">
                <a:solidFill>
                  <a:schemeClr val="tx1"/>
                </a:solidFill>
                <a:latin typeface="+mn-lt"/>
                <a:ea typeface="Calibri"/>
                <a:cs typeface="Calibri"/>
                <a:sym typeface="Calibri"/>
              </a:rPr>
              <a:t>Đo</a:t>
            </a:r>
            <a:r>
              <a:rPr lang="en-US" sz="1550" b="0" i="0" u="none" strike="noStrike" cap="none" dirty="0" smtClean="0">
                <a:solidFill>
                  <a:schemeClr val="tx1"/>
                </a:solidFill>
                <a:latin typeface="+mn-lt"/>
                <a:ea typeface="Calibri"/>
                <a:cs typeface="Calibri"/>
                <a:sym typeface="Calibri"/>
              </a:rPr>
              <a:t> </a:t>
            </a:r>
            <a:r>
              <a:rPr lang="en-US" sz="1550" b="0" i="0" u="none" strike="noStrike" cap="none" dirty="0" err="1" smtClean="0">
                <a:solidFill>
                  <a:schemeClr val="tx1"/>
                </a:solidFill>
                <a:latin typeface="+mn-lt"/>
                <a:ea typeface="Calibri"/>
                <a:cs typeface="Calibri"/>
                <a:sym typeface="Calibri"/>
              </a:rPr>
              <a:t>lường</a:t>
            </a:r>
            <a:r>
              <a:rPr lang="en-US" sz="1550" b="0" i="0" u="none" strike="noStrike" cap="none" dirty="0" smtClean="0">
                <a:solidFill>
                  <a:schemeClr val="tx1"/>
                </a:solidFill>
                <a:latin typeface="+mn-lt"/>
                <a:ea typeface="Calibri"/>
                <a:cs typeface="Calibri"/>
                <a:sym typeface="Calibri"/>
              </a:rPr>
              <a:t> </a:t>
            </a:r>
            <a:r>
              <a:rPr lang="en-US" sz="1550" b="0" i="0" u="none" strike="noStrike" cap="none" dirty="0" err="1" smtClean="0">
                <a:solidFill>
                  <a:schemeClr val="tx1"/>
                </a:solidFill>
                <a:latin typeface="+mn-lt"/>
                <a:ea typeface="Calibri"/>
                <a:cs typeface="Calibri"/>
                <a:sym typeface="Calibri"/>
              </a:rPr>
              <a:t>sự</a:t>
            </a:r>
            <a:r>
              <a:rPr lang="en-US" sz="1550" b="0" i="0" u="none" strike="noStrike" cap="none" dirty="0" smtClean="0">
                <a:solidFill>
                  <a:schemeClr val="tx1"/>
                </a:solidFill>
                <a:latin typeface="+mn-lt"/>
                <a:ea typeface="Calibri"/>
                <a:cs typeface="Calibri"/>
                <a:sym typeface="Calibri"/>
              </a:rPr>
              <a:t> </a:t>
            </a:r>
            <a:r>
              <a:rPr lang="en-US" sz="1550" b="0" i="0" u="none" strike="noStrike" cap="none" dirty="0" err="1" smtClean="0">
                <a:solidFill>
                  <a:schemeClr val="tx1"/>
                </a:solidFill>
                <a:latin typeface="+mn-lt"/>
                <a:ea typeface="Calibri"/>
                <a:cs typeface="Calibri"/>
                <a:sym typeface="Calibri"/>
              </a:rPr>
              <a:t>chênh</a:t>
            </a:r>
            <a:r>
              <a:rPr lang="en-US" sz="1550" b="0" i="0" u="none" strike="noStrike" cap="none" dirty="0" smtClean="0">
                <a:solidFill>
                  <a:schemeClr val="tx1"/>
                </a:solidFill>
                <a:latin typeface="+mn-lt"/>
                <a:ea typeface="Calibri"/>
                <a:cs typeface="Calibri"/>
                <a:sym typeface="Calibri"/>
              </a:rPr>
              <a:t> </a:t>
            </a:r>
            <a:r>
              <a:rPr lang="en-US" sz="1550" b="0" i="0" u="none" strike="noStrike" cap="none" dirty="0" err="1" smtClean="0">
                <a:solidFill>
                  <a:schemeClr val="tx1"/>
                </a:solidFill>
                <a:latin typeface="+mn-lt"/>
                <a:ea typeface="Calibri"/>
                <a:cs typeface="Calibri"/>
                <a:sym typeface="Calibri"/>
              </a:rPr>
              <a:t>lệch</a:t>
            </a:r>
            <a:r>
              <a:rPr lang="en-US" sz="1550" b="0" i="0" u="none" strike="noStrike" cap="none" dirty="0" smtClean="0">
                <a:solidFill>
                  <a:schemeClr val="tx1"/>
                </a:solidFill>
                <a:latin typeface="+mn-lt"/>
                <a:ea typeface="Calibri"/>
                <a:cs typeface="Calibri"/>
                <a:sym typeface="Calibri"/>
              </a:rPr>
              <a:t> </a:t>
            </a:r>
            <a:r>
              <a:rPr lang="en-US" sz="1550" b="0" i="0" u="none" strike="noStrike" cap="none" dirty="0" err="1" smtClean="0">
                <a:solidFill>
                  <a:schemeClr val="tx1"/>
                </a:solidFill>
                <a:latin typeface="+mn-lt"/>
                <a:ea typeface="Calibri"/>
                <a:cs typeface="Calibri"/>
                <a:sym typeface="Calibri"/>
              </a:rPr>
              <a:t>giữa</a:t>
            </a:r>
            <a:r>
              <a:rPr lang="en-US" sz="1550" b="0" i="0" u="none" strike="noStrike" cap="none" dirty="0" smtClean="0">
                <a:solidFill>
                  <a:schemeClr val="tx1"/>
                </a:solidFill>
                <a:latin typeface="+mn-lt"/>
                <a:ea typeface="Calibri"/>
                <a:cs typeface="Calibri"/>
                <a:sym typeface="Calibri"/>
              </a:rPr>
              <a:t> </a:t>
            </a:r>
            <a:r>
              <a:rPr lang="en-US" sz="1550" b="0" i="0" u="none" strike="noStrike" cap="none" dirty="0" err="1" smtClean="0">
                <a:solidFill>
                  <a:schemeClr val="tx1"/>
                </a:solidFill>
                <a:latin typeface="+mn-lt"/>
                <a:ea typeface="Calibri"/>
                <a:cs typeface="Calibri"/>
                <a:sym typeface="Calibri"/>
              </a:rPr>
              <a:t>giá</a:t>
            </a:r>
            <a:r>
              <a:rPr lang="en-US" sz="1550" b="0" i="0" u="none" strike="noStrike" cap="none" dirty="0" smtClean="0">
                <a:solidFill>
                  <a:schemeClr val="tx1"/>
                </a:solidFill>
                <a:latin typeface="+mn-lt"/>
                <a:ea typeface="Calibri"/>
                <a:cs typeface="Calibri"/>
                <a:sym typeface="Calibri"/>
              </a:rPr>
              <a:t> </a:t>
            </a:r>
            <a:r>
              <a:rPr lang="en-US" sz="1550" b="0" i="0" u="none" strike="noStrike" cap="none" dirty="0" err="1" smtClean="0">
                <a:solidFill>
                  <a:schemeClr val="tx1"/>
                </a:solidFill>
                <a:latin typeface="+mn-lt"/>
                <a:ea typeface="Calibri"/>
                <a:cs typeface="Calibri"/>
                <a:sym typeface="Calibri"/>
              </a:rPr>
              <a:t>trị</a:t>
            </a:r>
            <a:r>
              <a:rPr lang="en-US" sz="1550" b="0" i="0" u="none" strike="noStrike" cap="none" dirty="0" smtClean="0">
                <a:solidFill>
                  <a:schemeClr val="tx1"/>
                </a:solidFill>
                <a:latin typeface="+mn-lt"/>
                <a:ea typeface="Calibri"/>
                <a:cs typeface="Calibri"/>
                <a:sym typeface="Calibri"/>
              </a:rPr>
              <a:t> </a:t>
            </a:r>
            <a:r>
              <a:rPr lang="en-US" sz="1550" b="0" i="0" u="none" strike="noStrike" cap="none" dirty="0" err="1" smtClean="0">
                <a:solidFill>
                  <a:schemeClr val="tx1"/>
                </a:solidFill>
                <a:latin typeface="+mn-lt"/>
                <a:ea typeface="Calibri"/>
                <a:cs typeface="Calibri"/>
                <a:sym typeface="Calibri"/>
              </a:rPr>
              <a:t>dự</a:t>
            </a:r>
            <a:r>
              <a:rPr lang="en-US" sz="1550" b="0" i="0" u="none" strike="noStrike" cap="none" dirty="0" smtClean="0">
                <a:solidFill>
                  <a:schemeClr val="tx1"/>
                </a:solidFill>
                <a:latin typeface="+mn-lt"/>
                <a:ea typeface="Calibri"/>
                <a:cs typeface="Calibri"/>
                <a:sym typeface="Calibri"/>
              </a:rPr>
              <a:t> </a:t>
            </a:r>
            <a:r>
              <a:rPr lang="en-US" sz="1550" b="0" i="0" u="none" strike="noStrike" cap="none" dirty="0" err="1" smtClean="0">
                <a:solidFill>
                  <a:schemeClr val="tx1"/>
                </a:solidFill>
                <a:latin typeface="+mn-lt"/>
                <a:ea typeface="Calibri"/>
                <a:cs typeface="Calibri"/>
                <a:sym typeface="Calibri"/>
              </a:rPr>
              <a:t>đoán</a:t>
            </a:r>
            <a:r>
              <a:rPr lang="en-US" sz="1550" b="0" i="0" u="none" strike="noStrike" cap="none" dirty="0" smtClean="0">
                <a:solidFill>
                  <a:schemeClr val="tx1"/>
                </a:solidFill>
                <a:latin typeface="+mn-lt"/>
                <a:ea typeface="Calibri"/>
                <a:cs typeface="Calibri"/>
                <a:sym typeface="Calibri"/>
              </a:rPr>
              <a:t> </a:t>
            </a:r>
            <a:r>
              <a:rPr lang="en-US" sz="1550" b="0" i="0" u="none" strike="noStrike" cap="none" dirty="0" err="1" smtClean="0">
                <a:solidFill>
                  <a:schemeClr val="tx1"/>
                </a:solidFill>
                <a:latin typeface="+mn-lt"/>
                <a:ea typeface="Calibri"/>
                <a:cs typeface="Calibri"/>
                <a:sym typeface="Calibri"/>
              </a:rPr>
              <a:t>và</a:t>
            </a:r>
            <a:r>
              <a:rPr lang="en-US" sz="1550" b="0" i="0" u="none" strike="noStrike" cap="none" dirty="0" smtClean="0">
                <a:solidFill>
                  <a:schemeClr val="tx1"/>
                </a:solidFill>
                <a:latin typeface="+mn-lt"/>
                <a:ea typeface="Calibri"/>
                <a:cs typeface="Calibri"/>
                <a:sym typeface="Calibri"/>
              </a:rPr>
              <a:t> </a:t>
            </a:r>
            <a:r>
              <a:rPr lang="en-US" sz="1550" b="0" i="0" u="none" strike="noStrike" cap="none" dirty="0" err="1" smtClean="0">
                <a:solidFill>
                  <a:schemeClr val="tx1"/>
                </a:solidFill>
                <a:latin typeface="+mn-lt"/>
                <a:ea typeface="Calibri"/>
                <a:cs typeface="Calibri"/>
                <a:sym typeface="Calibri"/>
              </a:rPr>
              <a:t>giá</a:t>
            </a:r>
            <a:r>
              <a:rPr lang="en-US" sz="1550" b="0" i="0" u="none" strike="noStrike" cap="none" dirty="0" smtClean="0">
                <a:solidFill>
                  <a:schemeClr val="tx1"/>
                </a:solidFill>
                <a:latin typeface="+mn-lt"/>
                <a:ea typeface="Calibri"/>
                <a:cs typeface="Calibri"/>
                <a:sym typeface="Calibri"/>
              </a:rPr>
              <a:t> </a:t>
            </a:r>
            <a:r>
              <a:rPr lang="en-US" sz="1550" b="0" i="0" u="none" strike="noStrike" cap="none" dirty="0" err="1" smtClean="0">
                <a:solidFill>
                  <a:schemeClr val="tx1"/>
                </a:solidFill>
                <a:latin typeface="+mn-lt"/>
                <a:ea typeface="Calibri"/>
                <a:cs typeface="Calibri"/>
                <a:sym typeface="Calibri"/>
              </a:rPr>
              <a:t>trị</a:t>
            </a:r>
            <a:r>
              <a:rPr lang="en-US" sz="1550" b="0" i="0" u="none" strike="noStrike" cap="none" dirty="0" smtClean="0">
                <a:solidFill>
                  <a:schemeClr val="tx1"/>
                </a:solidFill>
                <a:latin typeface="+mn-lt"/>
                <a:ea typeface="Calibri"/>
                <a:cs typeface="Calibri"/>
                <a:sym typeface="Calibri"/>
              </a:rPr>
              <a:t> </a:t>
            </a:r>
            <a:r>
              <a:rPr lang="en-US" sz="1550" b="0" i="0" u="none" strike="noStrike" cap="none" dirty="0" err="1" smtClean="0">
                <a:solidFill>
                  <a:schemeClr val="tx1"/>
                </a:solidFill>
                <a:latin typeface="+mn-lt"/>
                <a:ea typeface="Calibri"/>
                <a:cs typeface="Calibri"/>
                <a:sym typeface="Calibri"/>
              </a:rPr>
              <a:t>thực</a:t>
            </a:r>
            <a:r>
              <a:rPr lang="en-US" sz="1550" b="0" i="0" u="none" strike="noStrike" cap="none" dirty="0" smtClean="0">
                <a:solidFill>
                  <a:schemeClr val="tx1"/>
                </a:solidFill>
                <a:latin typeface="+mn-lt"/>
                <a:ea typeface="Calibri"/>
                <a:cs typeface="Calibri"/>
                <a:sym typeface="Calibri"/>
              </a:rPr>
              <a:t> </a:t>
            </a:r>
            <a:r>
              <a:rPr lang="en-US" sz="1550" b="0" i="0" u="none" strike="noStrike" cap="none" dirty="0" err="1" smtClean="0">
                <a:solidFill>
                  <a:schemeClr val="tx1"/>
                </a:solidFill>
                <a:latin typeface="+mn-lt"/>
                <a:ea typeface="Calibri"/>
                <a:cs typeface="Calibri"/>
                <a:sym typeface="Calibri"/>
              </a:rPr>
              <a:t>tế</a:t>
            </a:r>
            <a:r>
              <a:rPr lang="en-US" sz="1550" b="0" i="0" u="none" strike="noStrike" cap="none" dirty="0" smtClean="0">
                <a:solidFill>
                  <a:schemeClr val="tx1"/>
                </a:solidFill>
                <a:latin typeface="+mn-lt"/>
                <a:ea typeface="Calibri"/>
                <a:cs typeface="Calibri"/>
                <a:sym typeface="Calibri"/>
              </a:rPr>
              <a:t>. </a:t>
            </a:r>
            <a:r>
              <a:rPr lang="vi-VN" sz="1550" dirty="0">
                <a:latin typeface="+mn-lt"/>
              </a:rPr>
              <a:t>Việc đánh giá một mô hình AI thường dựa trên các metric (chỉ số đánh giá) để đo lường sự chênh lệch giữa giá trị dự đoán của mô hình và giá trị thực tế. </a:t>
            </a:r>
            <a:r>
              <a:rPr lang="vi-VN" sz="1550" dirty="0">
                <a:solidFill>
                  <a:schemeClr val="bg1"/>
                </a:solidFill>
                <a:latin typeface="+mn-lt"/>
              </a:rPr>
              <a:t>Các metric này có thể bao gồm Mean Squared Error (MSE), Accuracy, Precision, Recall, F1 Score, và nhiều chỉ số khác tùy thuộc vào bài toán cụ thể.</a:t>
            </a:r>
            <a:endParaRPr sz="1550" b="0" i="0" u="none" strike="noStrike" cap="none" dirty="0">
              <a:solidFill>
                <a:schemeClr val="bg1"/>
              </a:solidFill>
              <a:latin typeface="+mn-lt"/>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1"/>
        <p:cNvGrpSpPr/>
        <p:nvPr/>
      </p:nvGrpSpPr>
      <p:grpSpPr>
        <a:xfrm>
          <a:off x="0" y="0"/>
          <a:ext cx="0" cy="0"/>
          <a:chOff x="0" y="0"/>
          <a:chExt cx="0" cy="0"/>
        </a:xfrm>
      </p:grpSpPr>
      <p:sp>
        <p:nvSpPr>
          <p:cNvPr id="132" name="Google Shape;132;g24157ca3184_0_129"/>
          <p:cNvSpPr txBox="1"/>
          <p:nvPr/>
        </p:nvSpPr>
        <p:spPr>
          <a:xfrm>
            <a:off x="304800" y="139783"/>
            <a:ext cx="5208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400" dirty="0" smtClean="0">
                <a:solidFill>
                  <a:schemeClr val="lt1"/>
                </a:solidFill>
              </a:rPr>
              <a:t>Machine Learning</a:t>
            </a:r>
            <a:endParaRPr sz="2400" b="0" i="0" u="none" strike="noStrike" cap="none" dirty="0">
              <a:solidFill>
                <a:schemeClr val="lt1"/>
              </a:solidFill>
              <a:latin typeface="Arial"/>
              <a:ea typeface="Arial"/>
              <a:cs typeface="Arial"/>
              <a:sym typeface="Arial"/>
            </a:endParaRPr>
          </a:p>
        </p:txBody>
      </p:sp>
      <p:pic>
        <p:nvPicPr>
          <p:cNvPr id="133" name="Google Shape;133;g24157ca3184_0_129"/>
          <p:cNvPicPr preferRelativeResize="0"/>
          <p:nvPr/>
        </p:nvPicPr>
        <p:blipFill rotWithShape="1">
          <a:blip r:embed="rId4">
            <a:alphaModFix/>
          </a:blip>
          <a:srcRect/>
          <a:stretch/>
        </p:blipFill>
        <p:spPr>
          <a:xfrm>
            <a:off x="304800" y="807390"/>
            <a:ext cx="8268890" cy="527937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9"/>
        <p:cNvGrpSpPr/>
        <p:nvPr/>
      </p:nvGrpSpPr>
      <p:grpSpPr>
        <a:xfrm>
          <a:off x="0" y="0"/>
          <a:ext cx="0" cy="0"/>
          <a:chOff x="0" y="0"/>
          <a:chExt cx="0" cy="0"/>
        </a:xfrm>
      </p:grpSpPr>
      <p:sp>
        <p:nvSpPr>
          <p:cNvPr id="140" name="Google Shape;140;g24157ca3184_0_70"/>
          <p:cNvSpPr txBox="1"/>
          <p:nvPr/>
        </p:nvSpPr>
        <p:spPr>
          <a:xfrm>
            <a:off x="304800" y="139783"/>
            <a:ext cx="5208000" cy="461700"/>
          </a:xfrm>
          <a:prstGeom prst="rect">
            <a:avLst/>
          </a:prstGeom>
          <a:noFill/>
          <a:ln>
            <a:noFill/>
          </a:ln>
        </p:spPr>
        <p:txBody>
          <a:bodyPr spcFirstLastPara="1" wrap="square" lIns="91425" tIns="45700" rIns="91425" bIns="45700" anchor="t" anchorCtr="0">
            <a:spAutoFit/>
          </a:bodyPr>
          <a:lstStyle/>
          <a:p>
            <a:pPr lvl="0">
              <a:buSzPts val="2000"/>
            </a:pPr>
            <a:r>
              <a:rPr lang="vi-VN" sz="2400" dirty="0">
                <a:solidFill>
                  <a:schemeClr val="lt1"/>
                </a:solidFill>
              </a:rPr>
              <a:t>Artificial Intelligence</a:t>
            </a:r>
            <a:endParaRPr lang="vi-VN" sz="2400" dirty="0">
              <a:solidFill>
                <a:schemeClr val="lt1"/>
              </a:solidFill>
            </a:endParaRPr>
          </a:p>
        </p:txBody>
      </p:sp>
      <p:pic>
        <p:nvPicPr>
          <p:cNvPr id="141" name="Google Shape;141;g24157ca3184_0_70"/>
          <p:cNvPicPr preferRelativeResize="0"/>
          <p:nvPr/>
        </p:nvPicPr>
        <p:blipFill rotWithShape="1">
          <a:blip r:embed="rId4">
            <a:alphaModFix/>
          </a:blip>
          <a:srcRect/>
          <a:stretch/>
        </p:blipFill>
        <p:spPr>
          <a:xfrm>
            <a:off x="304800" y="877455"/>
            <a:ext cx="8552873" cy="4916498"/>
          </a:xfrm>
          <a:prstGeom prst="rect">
            <a:avLst/>
          </a:prstGeom>
          <a:noFill/>
          <a:ln>
            <a:noFill/>
          </a:ln>
        </p:spPr>
      </p:pic>
      <p:sp>
        <p:nvSpPr>
          <p:cNvPr id="2" name="TextBox 1"/>
          <p:cNvSpPr txBox="1"/>
          <p:nvPr/>
        </p:nvSpPr>
        <p:spPr>
          <a:xfrm>
            <a:off x="1450108" y="877455"/>
            <a:ext cx="603050" cy="307777"/>
          </a:xfrm>
          <a:prstGeom prst="rect">
            <a:avLst/>
          </a:prstGeom>
          <a:noFill/>
        </p:spPr>
        <p:txBody>
          <a:bodyPr wrap="none" rtlCol="0">
            <a:spAutoFit/>
          </a:bodyPr>
          <a:lstStyle/>
          <a:p>
            <a:r>
              <a:rPr lang="en-US" dirty="0" smtClean="0"/>
              <a:t>Venn</a:t>
            </a:r>
            <a:endParaRPr lang="en-US" dirty="0"/>
          </a:p>
        </p:txBody>
      </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1473</TotalTime>
  <Words>1075</Words>
  <Application>Microsoft Office PowerPoint</Application>
  <PresentationFormat>On-screen Show (4:3)</PresentationFormat>
  <Paragraphs>69</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Calibri</vt:lpstr>
      <vt:lpstr>Arial</vt:lpstr>
      <vt:lpstr>Maven Pro</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Huy</dc:creator>
  <cp:lastModifiedBy>PC-DELL-CU</cp:lastModifiedBy>
  <cp:revision>49</cp:revision>
  <dcterms:created xsi:type="dcterms:W3CDTF">2021-10-18T16:01:56Z</dcterms:created>
  <dcterms:modified xsi:type="dcterms:W3CDTF">2024-01-31T05:05:26Z</dcterms:modified>
</cp:coreProperties>
</file>